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8"/>
  </p:notesMasterIdLst>
  <p:sldIdLst>
    <p:sldId id="278" r:id="rId5"/>
    <p:sldId id="523" r:id="rId6"/>
    <p:sldId id="526" r:id="rId7"/>
    <p:sldId id="524" r:id="rId8"/>
    <p:sldId id="525" r:id="rId9"/>
    <p:sldId id="271" r:id="rId10"/>
    <p:sldId id="272" r:id="rId11"/>
    <p:sldId id="273" r:id="rId12"/>
    <p:sldId id="276" r:id="rId13"/>
    <p:sldId id="275" r:id="rId14"/>
    <p:sldId id="274" r:id="rId15"/>
    <p:sldId id="352" r:id="rId16"/>
    <p:sldId id="354" r:id="rId17"/>
    <p:sldId id="364" r:id="rId18"/>
    <p:sldId id="313" r:id="rId19"/>
    <p:sldId id="315" r:id="rId20"/>
    <p:sldId id="259" r:id="rId21"/>
    <p:sldId id="359" r:id="rId22"/>
    <p:sldId id="307" r:id="rId23"/>
    <p:sldId id="384" r:id="rId24"/>
    <p:sldId id="363" r:id="rId25"/>
    <p:sldId id="362" r:id="rId26"/>
    <p:sldId id="377" r:id="rId27"/>
    <p:sldId id="379" r:id="rId28"/>
    <p:sldId id="380" r:id="rId29"/>
    <p:sldId id="381" r:id="rId30"/>
    <p:sldId id="382" r:id="rId31"/>
    <p:sldId id="383" r:id="rId32"/>
    <p:sldId id="480" r:id="rId33"/>
    <p:sldId id="317" r:id="rId34"/>
    <p:sldId id="318" r:id="rId35"/>
    <p:sldId id="319" r:id="rId36"/>
    <p:sldId id="320" r:id="rId37"/>
    <p:sldId id="412" r:id="rId38"/>
    <p:sldId id="413" r:id="rId39"/>
    <p:sldId id="426" r:id="rId40"/>
    <p:sldId id="476" r:id="rId41"/>
    <p:sldId id="477" r:id="rId42"/>
    <p:sldId id="478" r:id="rId43"/>
    <p:sldId id="479" r:id="rId44"/>
    <p:sldId id="385" r:id="rId45"/>
    <p:sldId id="387" r:id="rId46"/>
    <p:sldId id="395" r:id="rId47"/>
    <p:sldId id="396" r:id="rId48"/>
    <p:sldId id="527" r:id="rId49"/>
    <p:sldId id="398" r:id="rId50"/>
    <p:sldId id="443" r:id="rId51"/>
    <p:sldId id="339" r:id="rId52"/>
    <p:sldId id="340" r:id="rId53"/>
    <p:sldId id="459" r:id="rId54"/>
    <p:sldId id="399" r:id="rId55"/>
    <p:sldId id="444" r:id="rId56"/>
    <p:sldId id="411" r:id="rId57"/>
    <p:sldId id="410" r:id="rId58"/>
    <p:sldId id="403" r:id="rId59"/>
    <p:sldId id="475" r:id="rId60"/>
    <p:sldId id="324" r:id="rId61"/>
    <p:sldId id="401" r:id="rId62"/>
    <p:sldId id="405" r:id="rId63"/>
    <p:sldId id="406" r:id="rId64"/>
    <p:sldId id="350" r:id="rId65"/>
    <p:sldId id="407" r:id="rId66"/>
    <p:sldId id="409" r:id="rId67"/>
    <p:sldId id="408" r:id="rId68"/>
    <p:sldId id="402" r:id="rId69"/>
    <p:sldId id="482" r:id="rId70"/>
    <p:sldId id="485" r:id="rId71"/>
    <p:sldId id="404" r:id="rId72"/>
    <p:sldId id="414" r:id="rId73"/>
    <p:sldId id="415" r:id="rId74"/>
    <p:sldId id="416" r:id="rId75"/>
    <p:sldId id="397" r:id="rId76"/>
    <p:sldId id="417" r:id="rId77"/>
    <p:sldId id="418" r:id="rId78"/>
    <p:sldId id="419" r:id="rId79"/>
    <p:sldId id="420" r:id="rId80"/>
    <p:sldId id="421" r:id="rId81"/>
    <p:sldId id="345" r:id="rId82"/>
    <p:sldId id="458" r:id="rId83"/>
    <p:sldId id="423" r:id="rId84"/>
    <p:sldId id="424" r:id="rId85"/>
    <p:sldId id="422" r:id="rId86"/>
    <p:sldId id="489" r:id="rId87"/>
    <p:sldId id="487" r:id="rId88"/>
    <p:sldId id="428" r:id="rId89"/>
    <p:sldId id="429" r:id="rId90"/>
    <p:sldId id="434" r:id="rId91"/>
    <p:sldId id="435" r:id="rId92"/>
    <p:sldId id="438" r:id="rId93"/>
    <p:sldId id="439" r:id="rId94"/>
    <p:sldId id="440" r:id="rId95"/>
    <p:sldId id="511" r:id="rId96"/>
    <p:sldId id="433" r:id="rId97"/>
    <p:sldId id="437" r:id="rId98"/>
    <p:sldId id="436" r:id="rId99"/>
    <p:sldId id="488" r:id="rId100"/>
    <p:sldId id="400" r:id="rId101"/>
    <p:sldId id="486" r:id="rId102"/>
    <p:sldId id="528" r:id="rId103"/>
    <p:sldId id="484" r:id="rId104"/>
    <p:sldId id="483" r:id="rId105"/>
    <p:sldId id="474" r:id="rId106"/>
    <p:sldId id="470" r:id="rId107"/>
    <p:sldId id="471" r:id="rId108"/>
    <p:sldId id="472" r:id="rId109"/>
    <p:sldId id="473" r:id="rId110"/>
    <p:sldId id="441" r:id="rId111"/>
    <p:sldId id="427" r:id="rId112"/>
    <p:sldId id="456" r:id="rId113"/>
    <p:sldId id="449" r:id="rId114"/>
    <p:sldId id="455" r:id="rId115"/>
    <p:sldId id="445" r:id="rId116"/>
    <p:sldId id="500" r:id="rId117"/>
    <p:sldId id="446" r:id="rId118"/>
    <p:sldId id="447" r:id="rId119"/>
    <p:sldId id="448" r:id="rId120"/>
    <p:sldId id="450" r:id="rId121"/>
    <p:sldId id="451" r:id="rId122"/>
    <p:sldId id="452" r:id="rId123"/>
    <p:sldId id="453" r:id="rId124"/>
    <p:sldId id="510" r:id="rId125"/>
    <p:sldId id="454" r:id="rId126"/>
    <p:sldId id="507" r:id="rId127"/>
    <p:sldId id="461" r:id="rId128"/>
    <p:sldId id="462" r:id="rId129"/>
    <p:sldId id="463" r:id="rId130"/>
    <p:sldId id="464" r:id="rId131"/>
    <p:sldId id="465" r:id="rId132"/>
    <p:sldId id="468" r:id="rId133"/>
    <p:sldId id="469" r:id="rId134"/>
    <p:sldId id="466" r:id="rId135"/>
    <p:sldId id="467" r:id="rId136"/>
    <p:sldId id="431" r:id="rId137"/>
    <p:sldId id="495" r:id="rId138"/>
    <p:sldId id="497" r:id="rId139"/>
    <p:sldId id="494" r:id="rId140"/>
    <p:sldId id="460" r:id="rId141"/>
    <p:sldId id="496" r:id="rId142"/>
    <p:sldId id="498" r:id="rId143"/>
    <p:sldId id="499" r:id="rId144"/>
    <p:sldId id="501" r:id="rId145"/>
    <p:sldId id="503" r:id="rId146"/>
    <p:sldId id="504" r:id="rId147"/>
    <p:sldId id="505" r:id="rId148"/>
    <p:sldId id="481" r:id="rId149"/>
    <p:sldId id="491" r:id="rId150"/>
    <p:sldId id="492" r:id="rId151"/>
    <p:sldId id="493" r:id="rId152"/>
    <p:sldId id="490" r:id="rId153"/>
    <p:sldId id="509" r:id="rId154"/>
    <p:sldId id="376" r:id="rId155"/>
    <p:sldId id="512" r:id="rId156"/>
    <p:sldId id="521" r:id="rId157"/>
    <p:sldId id="522" r:id="rId158"/>
    <p:sldId id="371" r:id="rId159"/>
    <p:sldId id="513" r:id="rId160"/>
    <p:sldId id="514" r:id="rId161"/>
    <p:sldId id="515" r:id="rId162"/>
    <p:sldId id="516" r:id="rId163"/>
    <p:sldId id="517" r:id="rId164"/>
    <p:sldId id="518" r:id="rId165"/>
    <p:sldId id="519" r:id="rId166"/>
    <p:sldId id="520" r:id="rId1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llkommen" id="{2A4B6C0E-3394-434C-8407-5D5336339DE4}">
          <p14:sldIdLst>
            <p14:sldId id="278"/>
            <p14:sldId id="523"/>
            <p14:sldId id="526"/>
            <p14:sldId id="524"/>
            <p14:sldId id="525"/>
          </p14:sldIdLst>
        </p14:section>
        <p14:section name="Motivation" id="{566D7CFF-7F4C-4E07-93BD-1C58EE4C68FA}">
          <p14:sldIdLst>
            <p14:sldId id="271"/>
            <p14:sldId id="272"/>
            <p14:sldId id="273"/>
            <p14:sldId id="276"/>
            <p14:sldId id="275"/>
            <p14:sldId id="274"/>
            <p14:sldId id="352"/>
            <p14:sldId id="354"/>
            <p14:sldId id="364"/>
            <p14:sldId id="313"/>
            <p14:sldId id="315"/>
            <p14:sldId id="259"/>
            <p14:sldId id="359"/>
            <p14:sldId id="307"/>
            <p14:sldId id="384"/>
            <p14:sldId id="363"/>
            <p14:sldId id="362"/>
          </p14:sldIdLst>
        </p14:section>
        <p14:section name="Komponentenübersicht" id="{B586FF59-066F-4BF9-ABCE-A26B11114F4E}">
          <p14:sldIdLst>
            <p14:sldId id="377"/>
            <p14:sldId id="379"/>
            <p14:sldId id="380"/>
            <p14:sldId id="381"/>
            <p14:sldId id="382"/>
            <p14:sldId id="383"/>
            <p14:sldId id="480"/>
          </p14:sldIdLst>
        </p14:section>
        <p14:section name="Zusammenfassung Ablauf" id="{2319BF83-EFFC-428B-AB44-C6CD58AD2B8A}">
          <p14:sldIdLst>
            <p14:sldId id="317"/>
            <p14:sldId id="318"/>
            <p14:sldId id="319"/>
            <p14:sldId id="320"/>
            <p14:sldId id="412"/>
            <p14:sldId id="413"/>
            <p14:sldId id="426"/>
            <p14:sldId id="476"/>
          </p14:sldIdLst>
        </p14:section>
        <p14:section name="Find Help" id="{6A5536D6-9F38-42AA-BD8C-38127795B2DA}">
          <p14:sldIdLst>
            <p14:sldId id="477"/>
            <p14:sldId id="478"/>
            <p14:sldId id="479"/>
          </p14:sldIdLst>
        </p14:section>
        <p14:section name="Hands on" id="{065DF7B0-DE56-480B-A418-4A537FD6B080}">
          <p14:sldIdLst>
            <p14:sldId id="385"/>
            <p14:sldId id="387"/>
          </p14:sldIdLst>
        </p14:section>
        <p14:section name="Topic" id="{6A8E4E72-A77E-432B-A3AE-934E1C5572DB}">
          <p14:sldIdLst>
            <p14:sldId id="395"/>
            <p14:sldId id="396"/>
            <p14:sldId id="527"/>
            <p14:sldId id="398"/>
            <p14:sldId id="443"/>
            <p14:sldId id="339"/>
            <p14:sldId id="340"/>
            <p14:sldId id="459"/>
            <p14:sldId id="399"/>
            <p14:sldId id="444"/>
          </p14:sldIdLst>
        </p14:section>
        <p14:section name="Nachrichten" id="{AC8DC463-2AFE-461E-B495-945FF7D26129}">
          <p14:sldIdLst>
            <p14:sldId id="411"/>
            <p14:sldId id="410"/>
            <p14:sldId id="403"/>
            <p14:sldId id="475"/>
          </p14:sldIdLst>
        </p14:section>
        <p14:section name="Segmente" id="{02028AEB-08DD-4047-A72C-2CFDEEBA276D}">
          <p14:sldIdLst>
            <p14:sldId id="324"/>
            <p14:sldId id="401"/>
          </p14:sldIdLst>
        </p14:section>
        <p14:section name="Aufräumen" id="{DF3AD159-D53A-4C53-A49B-EF988DD2F3D8}">
          <p14:sldIdLst>
            <p14:sldId id="405"/>
            <p14:sldId id="406"/>
            <p14:sldId id="350"/>
            <p14:sldId id="407"/>
            <p14:sldId id="409"/>
            <p14:sldId id="408"/>
            <p14:sldId id="402"/>
            <p14:sldId id="482"/>
          </p14:sldIdLst>
        </p14:section>
        <p14:section name="Producer" id="{51DEA640-ECB0-49C2-AF11-40BCE09ADDD3}">
          <p14:sldIdLst>
            <p14:sldId id="485"/>
            <p14:sldId id="404"/>
            <p14:sldId id="414"/>
            <p14:sldId id="415"/>
            <p14:sldId id="416"/>
            <p14:sldId id="397"/>
            <p14:sldId id="417"/>
          </p14:sldIdLst>
        </p14:section>
        <p14:section name="Zustellungsgarantien" id="{1FD739DB-C41D-4E35-B397-744238131CA0}">
          <p14:sldIdLst>
            <p14:sldId id="418"/>
            <p14:sldId id="419"/>
            <p14:sldId id="420"/>
            <p14:sldId id="421"/>
            <p14:sldId id="345"/>
            <p14:sldId id="458"/>
            <p14:sldId id="423"/>
            <p14:sldId id="424"/>
          </p14:sldIdLst>
        </p14:section>
        <p14:section name="Transaktionen" id="{39599CE0-E289-40D6-AC00-DD57692974E2}">
          <p14:sldIdLst>
            <p14:sldId id="422"/>
            <p14:sldId id="489"/>
          </p14:sldIdLst>
        </p14:section>
        <p14:section name="Consumer" id="{FD5176D8-28BA-4F29-935F-038429A056AE}">
          <p14:sldIdLst>
            <p14:sldId id="487"/>
            <p14:sldId id="428"/>
            <p14:sldId id="429"/>
            <p14:sldId id="434"/>
            <p14:sldId id="435"/>
            <p14:sldId id="438"/>
            <p14:sldId id="439"/>
            <p14:sldId id="440"/>
            <p14:sldId id="511"/>
            <p14:sldId id="433"/>
            <p14:sldId id="437"/>
            <p14:sldId id="436"/>
            <p14:sldId id="488"/>
            <p14:sldId id="400"/>
            <p14:sldId id="486"/>
            <p14:sldId id="528"/>
          </p14:sldIdLst>
        </p14:section>
        <p14:section name="Broker" id="{8EB0C0C3-F7A3-40EE-AE94-F9DD861BB880}">
          <p14:sldIdLst>
            <p14:sldId id="484"/>
            <p14:sldId id="483"/>
            <p14:sldId id="474"/>
            <p14:sldId id="470"/>
            <p14:sldId id="471"/>
            <p14:sldId id="472"/>
            <p14:sldId id="473"/>
            <p14:sldId id="441"/>
            <p14:sldId id="427"/>
          </p14:sldIdLst>
        </p14:section>
        <p14:section name="Schema" id="{A42AFD23-B8BE-4271-8EA4-FEC6F222923D}">
          <p14:sldIdLst>
            <p14:sldId id="456"/>
            <p14:sldId id="449"/>
            <p14:sldId id="455"/>
          </p14:sldIdLst>
        </p14:section>
        <p14:section name="Zookeeper" id="{BAA73B90-8660-42D2-B35C-826F56C048BC}">
          <p14:sldIdLst>
            <p14:sldId id="445"/>
            <p14:sldId id="500"/>
          </p14:sldIdLst>
        </p14:section>
        <p14:section name="Streams" id="{C20E17A8-B337-498C-9D86-7B13AE09E4BA}">
          <p14:sldIdLst>
            <p14:sldId id="446"/>
            <p14:sldId id="447"/>
            <p14:sldId id="448"/>
            <p14:sldId id="450"/>
            <p14:sldId id="451"/>
            <p14:sldId id="452"/>
            <p14:sldId id="453"/>
            <p14:sldId id="510"/>
          </p14:sldIdLst>
        </p14:section>
        <p14:section name="Connect" id="{71CC0C10-1735-451E-8026-3EDD7F999C74}">
          <p14:sldIdLst>
            <p14:sldId id="454"/>
            <p14:sldId id="507"/>
          </p14:sldIdLst>
        </p14:section>
        <p14:section name="Performance-Test" id="{9479645F-1217-494E-9D84-A407D188A2B3}">
          <p14:sldIdLst>
            <p14:sldId id="461"/>
            <p14:sldId id="462"/>
            <p14:sldId id="463"/>
            <p14:sldId id="464"/>
            <p14:sldId id="465"/>
            <p14:sldId id="468"/>
            <p14:sldId id="469"/>
            <p14:sldId id="466"/>
          </p14:sldIdLst>
        </p14:section>
        <p14:section name="Anpassungen für Produktion" id="{9468D358-BB0D-4014-B203-B6E212242EE5}">
          <p14:sldIdLst>
            <p14:sldId id="467"/>
            <p14:sldId id="431"/>
          </p14:sldIdLst>
        </p14:section>
        <p14:section name="Überwachung von Kafka" id="{30B5377B-3DD0-4206-A204-FFDD0B515811}">
          <p14:sldIdLst>
            <p14:sldId id="495"/>
            <p14:sldId id="497"/>
            <p14:sldId id="494"/>
            <p14:sldId id="460"/>
            <p14:sldId id="496"/>
            <p14:sldId id="498"/>
            <p14:sldId id="499"/>
            <p14:sldId id="501"/>
            <p14:sldId id="503"/>
            <p14:sldId id="504"/>
            <p14:sldId id="505"/>
          </p14:sldIdLst>
        </p14:section>
        <p14:section name="Mirrormaker" id="{8275896F-3B3C-40EB-84E5-CE6AD126A88B}">
          <p14:sldIdLst>
            <p14:sldId id="481"/>
            <p14:sldId id="491"/>
            <p14:sldId id="492"/>
            <p14:sldId id="493"/>
            <p14:sldId id="490"/>
          </p14:sldIdLst>
        </p14:section>
        <p14:section name="weiteres" id="{AEF819F6-8F7A-4D58-835B-2A89B37DF0E9}">
          <p14:sldIdLst>
            <p14:sldId id="509"/>
          </p14:sldIdLst>
        </p14:section>
        <p14:section name="Producerimpl. Details" id="{00FF87B8-7AF9-4E01-8C15-CCEC5443CE9B}">
          <p14:sldIdLst>
            <p14:sldId id="376"/>
            <p14:sldId id="512"/>
            <p14:sldId id="521"/>
            <p14:sldId id="522"/>
          </p14:sldIdLst>
        </p14:section>
        <p14:section name="Consumerimpl. Details" id="{FDB877CD-0E07-483B-A462-6645B37A929F}">
          <p14:sldIdLst>
            <p14:sldId id="371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BFABC"/>
    <a:srgbClr val="F0DFA2"/>
    <a:srgbClr val="D93A15"/>
    <a:srgbClr val="FFFFFF"/>
    <a:srgbClr val="FE50A7"/>
    <a:srgbClr val="A0CB4A"/>
    <a:srgbClr val="D717B2"/>
    <a:srgbClr val="D98E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4" y="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0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slide" Target="slides/slide160.xml"/><Relationship Id="rId16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72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74BD2-244D-5C42-9E6F-9C37B6EE107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F7036-7D1E-8941-84A1-A857AD36D2C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powered-b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83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1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08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4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/mnt/c/kafka/bin/kafka-console-consumer.sh --bootstrap-server localhost:9092 --topic </a:t>
            </a:r>
            <a:r>
              <a:rPr lang="de-DE" dirty="0" err="1"/>
              <a:t>test</a:t>
            </a:r>
            <a:r>
              <a:rPr lang="de-DE" dirty="0"/>
              <a:t> --group A --</a:t>
            </a:r>
            <a:r>
              <a:rPr lang="de-DE" dirty="0" err="1"/>
              <a:t>consumer-property</a:t>
            </a:r>
            <a:r>
              <a:rPr lang="de-DE" dirty="0"/>
              <a:t> group.instance.id=1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8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https://www.buesing.dev/post/kafka-versions/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6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3"/>
              </a:rPr>
              <a:t>https://kafka.apache.org/powered-by</a:t>
            </a:r>
            <a:endParaRPr lang="en-US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70% der Fortune 500 companies are estimated to have Kafka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https://www.cnbc.com/2021/06/01/linkedin-backed-confluent-files-s-1-as-yearly-sales-top-300-million.html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F0DA-ED62-6E47-84B6-F4BD1DDC745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5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DCDC1-0459-4649-9404-C11007ADD7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3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F0DA-ED62-6E47-84B6-F4BD1DDC745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24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F7036-7D1E-8941-84A1-A857AD36D2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2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3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0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8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9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2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F0C0C-399F-0648-9546-A13B78698CBD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32B84-1392-EA44-B3B4-D998EBA76F4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2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broker-configs.html#brokerconfigs_queued.max.requests" TargetMode="External"/><Relationship Id="rId2" Type="http://schemas.openxmlformats.org/officeDocument/2006/relationships/hyperlink" Target="https://docs.confluent.io/platform/current/installation/configuration/broker-configs.html#brokerconfigs_num.network.thre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confluent.io/platform/current/installation/configuration/broker-configs.html#brokerconfigs_log.flush.interval.messages" TargetMode="External"/><Relationship Id="rId4" Type="http://schemas.openxmlformats.org/officeDocument/2006/relationships/hyperlink" Target="https://docs.confluent.io/platform/current/installation/configuration/broker-configs.html#brokerconfigs_num.io.threads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consumer-configs.html#consumerconfigs_fetch.max.bytes" TargetMode="External"/><Relationship Id="rId2" Type="http://schemas.openxmlformats.org/officeDocument/2006/relationships/hyperlink" Target="https://docs.confluent.io/platform/current/installation/configuration/consumer-configs.html#consumerconfigs_fetch.min.bytes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docs.confluent.io/platform/current/schema-registry/index.html#sr-overvie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33/documentation/streams/" TargetMode="Externa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producer-configs.html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consumer-configs.html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fluent.io/platform/current/installation/configuration/consumer-configs.html#consumerconfigs_fetch.max.wait.ms" TargetMode="External"/><Relationship Id="rId5" Type="http://schemas.openxmlformats.org/officeDocument/2006/relationships/hyperlink" Target="https://docs.confluent.io/platform/current/installation/configuration/consumer-configs.html#consumerconfigs_fetch.min.bytes" TargetMode="External"/><Relationship Id="rId4" Type="http://schemas.openxmlformats.org/officeDocument/2006/relationships/image" Target="../media/image8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.github.io/chaosmonkey/" TargetMode="External"/><Relationship Id="rId2" Type="http://schemas.openxmlformats.org/officeDocument/2006/relationships/hyperlink" Target="https://jmeter.apache.org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loudera.com/documentation/enterprise/latest/topics/kafka_system_level_broker_tuning.html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kafka.apache.org/documentation/#java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nkedin/cruise-control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linkedin/kafka-tool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kafk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ppet.com/" TargetMode="External"/><Relationship Id="rId2" Type="http://schemas.openxmlformats.org/officeDocument/2006/relationships/hyperlink" Target="https://www.chef.io/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kedin/burrow" TargetMode="External"/><Relationship Id="rId2" Type="http://schemas.openxmlformats.org/officeDocument/2006/relationships/hyperlink" Target="https://github.com/linkedin/kafka-monitor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hyperlink" Target="https://kafka.apache.org/powered-by" TargetMode="External"/><Relationship Id="rId4" Type="http://schemas.openxmlformats.org/officeDocument/2006/relationships/notesSlide" Target="../notesSlides/notesSlide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bsidiandynamics/kafdrop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enhill/librdkafka" TargetMode="External"/><Relationship Id="rId2" Type="http://schemas.openxmlformats.org/officeDocument/2006/relationships/hyperlink" Target="https://github.com/apache/kafka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Confluent" TargetMode="External"/><Relationship Id="rId2" Type="http://schemas.openxmlformats.org/officeDocument/2006/relationships/hyperlink" Target="https://developer.confluent.io/learn-kafka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hyperlink" Target="https://docs.confluent.io/platform/current/overview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24/javadoc/?org/apache/kafka/clients/producer/Partitioner.html" TargetMode="External"/><Relationship Id="rId2" Type="http://schemas.openxmlformats.org/officeDocument/2006/relationships/hyperlink" Target="https://docs.confluent.io/platform/current/installation/configuration/producer-configs.html#producerconfigs_partitioner.clas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broker-configs.html#brokerconfigs_broker.rack" TargetMode="External"/><Relationship Id="rId2" Type="http://schemas.openxmlformats.org/officeDocument/2006/relationships/hyperlink" Target="https://cwiki.apache.org/confluence/display/KAFKA/KIP-392%3A+Allow+consumers+to+fetch+from+closest+replic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redhat.com/blog/2020/04/29/consuming-messages-from-closest-replicas-in-apache-kafka-2-4-0-and-amq-streams#is_the_rack_aware_selector_right_for_your_use_case_" TargetMode="External"/><Relationship Id="rId4" Type="http://schemas.openxmlformats.org/officeDocument/2006/relationships/hyperlink" Target="https://docs.confluent.io/platform/current/installation/configuration/consumer-configs.html#consumerconfigs_client.rack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confluent.placement.constraints" TargetMode="External"/><Relationship Id="rId2" Type="http://schemas.openxmlformats.org/officeDocument/2006/relationships/hyperlink" Target="https://docs.confluent.io/platform/current/installation/configuration/broker-configs.html#brokerconfigs_default.replication.fa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iven.io/docs/products/kafka/kafka-mirrormaker.html?utm_source=google&amp;utm_medium=cpc&amp;utm_campaign=apachekafkamirrormaker_emea_en_exact&amp;utm_content=apachekafkamirrormaker_mirrormaker_rsa&amp;utm_campaign=18529350193&amp;utm_medium=cpc&amp;utm_term=apache%20kafka%20mirrormaker&amp;utm_source=google&amp;utm_matchtype=e&amp;utm_target=kwd-1216928834764&amp;utm_content=626701308715&amp;utm_adgroup=145145723994&amp;gclid=Cj0KCQjwhY-aBhCUARIsALNIC04fxvUSYCHEc5Ro3se-TvjX5KEiDEDPDqLZNHmYJR9mtXF_huliFDMaAnLnEALw_wcB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broker-configs.html#brokerconfigs_unclean.leader.election.enabl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topic-configs.html#topicconfigs_file.delete.delay.m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max.message.bytes" TargetMode="External"/><Relationship Id="rId2" Type="http://schemas.openxmlformats.org/officeDocument/2006/relationships/hyperlink" Target="https://kafka.apache.org/20/javadoc/org/apache/kafka/common/serialization/Serializer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segment.ms" TargetMode="External"/><Relationship Id="rId2" Type="http://schemas.openxmlformats.org/officeDocument/2006/relationships/hyperlink" Target="https://docs.confluent.io/platform/current/installation/configuration/topic-configs.html#topicconfigs_segment.byte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topic-configs.html#topicconfigs_cleanup.polic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broker-configs.html#brokerconfigs_log.retention.bytes" TargetMode="External"/><Relationship Id="rId2" Type="http://schemas.openxmlformats.org/officeDocument/2006/relationships/hyperlink" Target="https://docs.confluent.io/platform/current/installation/configuration/topic-configs.html#topicconfigs_retention.by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confluent.io/platform/current/installation/configuration/broker-configs.html#brokerconfigs_log.retention.ms" TargetMode="External"/><Relationship Id="rId4" Type="http://schemas.openxmlformats.org/officeDocument/2006/relationships/hyperlink" Target="https://docs.confluent.io/platform/current/installation/configuration/topic-configs.html#topicconfigs_retention.m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segment.m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confluent.io/platform/current/installation/configuration/broker-configs.html#brokerconfigs_log.retention.check.interval.ms" TargetMode="External"/><Relationship Id="rId4" Type="http://schemas.openxmlformats.org/officeDocument/2006/relationships/hyperlink" Target="https://docs.confluent.io/platform/current/installation/configuration/topic-configs.html#topicconfigs_retention.ms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hyperlink" Target="https://docs.confluent.io/platform/current/installation/configuration/producer-configs.html#producerconfigs_value.serializer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ocs.confluent.io/platform/current/installation/configuration/producer-configs.html#producerconfigs_key.serializ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www.confluent.io/events/kafka-summit-europe-2021/encrypting-kafka-messages-at-rest-to-secure-applications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24/javadoc/?org/apache/kafka/clients/producer/Partitioner.html" TargetMode="External"/><Relationship Id="rId2" Type="http://schemas.openxmlformats.org/officeDocument/2006/relationships/hyperlink" Target="https://docs.confluent.io/platform/current/installation/configuration/producer-configs.html#producerconfigs_partitioner.clas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docs.confluent.io/platform/current/installation/configuration/producer-configs.html#producerconfigs_batch.size" TargetMode="External"/><Relationship Id="rId7" Type="http://schemas.openxmlformats.org/officeDocument/2006/relationships/image" Target="../media/image45.svg"/><Relationship Id="rId2" Type="http://schemas.openxmlformats.org/officeDocument/2006/relationships/hyperlink" Target="https://docs.confluent.io/platform/current/installation/configuration/producer-configs.html#producerconfigs_linger.m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docs.confluent.io/platform/current/installation/configuration/topic-configs.html#topicconfigs_compression.type" TargetMode="External"/><Relationship Id="rId4" Type="http://schemas.openxmlformats.org/officeDocument/2006/relationships/hyperlink" Target="https://docs.confluent.io/platform/current/installation/configuration/producer-configs.html#producerconfigs_compression.type" TargetMode="External"/><Relationship Id="rId9" Type="http://schemas.openxmlformats.org/officeDocument/2006/relationships/image" Target="../media/image47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docs.confluent.io/platform/current/installation/configuration/producer-configs.html#producerconfigs_max.in.flight.requests.per.connection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topic-configs.html#topicconfigs_min.insync.replicas" TargetMode="External"/><Relationship Id="rId7" Type="http://schemas.openxmlformats.org/officeDocument/2006/relationships/image" Target="../media/image52.svg"/><Relationship Id="rId2" Type="http://schemas.openxmlformats.org/officeDocument/2006/relationships/hyperlink" Target="https://docs.confluent.io/platform/current/installation/configuration/producer-configs.html#producerconfigs_ac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producer-configs.html#producerconfigs_enable.idempotence" TargetMode="External"/><Relationship Id="rId7" Type="http://schemas.openxmlformats.org/officeDocument/2006/relationships/image" Target="../media/image52.svg"/><Relationship Id="rId2" Type="http://schemas.openxmlformats.org/officeDocument/2006/relationships/hyperlink" Target="https://docs.confluent.io/platform/current/installation/configuration/producer-configs.html#producerconfigs_ac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producer-configs.html#producerconfigs_linger.ms" TargetMode="External"/><Relationship Id="rId7" Type="http://schemas.openxmlformats.org/officeDocument/2006/relationships/hyperlink" Target="https://docs.confluent.io/platform/current/installation/configuration/producer-configs.html#producerconfigs_retries" TargetMode="External"/><Relationship Id="rId2" Type="http://schemas.openxmlformats.org/officeDocument/2006/relationships/hyperlink" Target="https://docs.confluent.io/platform/current/installation/configuration/producer-configs.html#producerconfigs_max.block.m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fluent.io/platform/current/installation/configuration/producer-configs.html#producerconfigs_delivery.timeout.ms" TargetMode="External"/><Relationship Id="rId5" Type="http://schemas.openxmlformats.org/officeDocument/2006/relationships/hyperlink" Target="https://docs.confluent.io/platform/current/installation/configuration/producer-configs.html#producerconfigs_request.timeout.ms" TargetMode="External"/><Relationship Id="rId4" Type="http://schemas.openxmlformats.org/officeDocument/2006/relationships/hyperlink" Target="https://docs.confluent.io/platform/current/installation/configuration/producer-configs.html#producerconfigs_retry.backoff.ms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consumer-configs.html#consumerconfigs_group.i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confluent.io/platform/current/installation/configuration/consumer-configs.html#consumerconfigs_group.instance.id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consumer-configs.html#consumerconfigs_partition.assignment.strateg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kafka.apache.org/24/javadoc/org/apache/kafka/clients/consumer/ConsumerPartitionAssignor.html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a/43518389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platform/current/installation/configuration/consumer-configs.html#consumerconfigs_session.timeout.ms" TargetMode="External"/><Relationship Id="rId2" Type="http://schemas.openxmlformats.org/officeDocument/2006/relationships/hyperlink" Target="https://docs.confluent.io/platform/current/installation/configuration/consumer-configs.html#consumerconfigs_heartbeat.interval.m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platform/current/installation/configuration/topic-configs.html#topicconfigs_min.insync.replicas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8457"/>
            <a:ext cx="7772400" cy="1470025"/>
          </a:xfrm>
        </p:spPr>
        <p:txBody>
          <a:bodyPr/>
          <a:lstStyle/>
          <a:p>
            <a:r>
              <a:rPr lang="en-US"/>
              <a:t>Apache Kafka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69" y="1427439"/>
            <a:ext cx="6397336" cy="33627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066A29D-9898-E49D-E5B0-49838757F4C1}"/>
              </a:ext>
            </a:extLst>
          </p:cNvPr>
          <p:cNvSpPr txBox="1">
            <a:spLocks/>
          </p:cNvSpPr>
          <p:nvPr/>
        </p:nvSpPr>
        <p:spPr>
          <a:xfrm>
            <a:off x="685800" y="493411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err="1"/>
              <a:t>Schulung</a:t>
            </a:r>
            <a:r>
              <a:rPr lang="en-US" sz="4000"/>
              <a:t> am 12. und 13. </a:t>
            </a:r>
            <a:r>
              <a:rPr lang="en-US" sz="4000" err="1"/>
              <a:t>Okt</a:t>
            </a:r>
            <a:r>
              <a:rPr lang="en-US" sz="4000"/>
              <a:t>. 2022 </a:t>
            </a:r>
            <a:r>
              <a:rPr lang="en-US" sz="4000" err="1"/>
              <a:t>mit</a:t>
            </a:r>
            <a:r>
              <a:rPr lang="en-US" sz="4000"/>
              <a:t> Viktor Reichert</a:t>
            </a:r>
          </a:p>
          <a:p>
            <a:r>
              <a:rPr lang="en-US" sz="4000" err="1"/>
              <a:t>viktor.reichert@conteco.gmbh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966024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…und </a:t>
            </a:r>
            <a:r>
              <a:rPr lang="en-US" err="1"/>
              <a:t>endet</a:t>
            </a:r>
            <a:r>
              <a:rPr lang="en-US"/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99FEE0-45E6-4DAA-9448-B42EA7751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96"/>
          <a:stretch/>
        </p:blipFill>
        <p:spPr>
          <a:xfrm>
            <a:off x="2058380" y="1902073"/>
            <a:ext cx="5067837" cy="26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82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4939-D4B6-C7FE-F403-E2339836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Broker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12AC41-3D16-A73B-C471-315B3F59C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69" y="1600200"/>
            <a:ext cx="5511061" cy="4525963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E5CEBA7-2954-B86D-D1E2-D3C1754C1851}"/>
              </a:ext>
            </a:extLst>
          </p:cNvPr>
          <p:cNvSpPr/>
          <p:nvPr/>
        </p:nvSpPr>
        <p:spPr>
          <a:xfrm>
            <a:off x="3859553" y="3046130"/>
            <a:ext cx="1509041" cy="3186376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03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A9A9B-9ADC-8D91-6DA8-D6DB080E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Broker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A2F2F-FAC8-44F7-B897-7682D20E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Instanzen von Kafka, auf denen Partitionen liegen.</a:t>
            </a:r>
          </a:p>
          <a:p>
            <a:r>
              <a:rPr lang="de-DE" dirty="0"/>
              <a:t>Aufgaben:</a:t>
            </a:r>
          </a:p>
          <a:p>
            <a:pPr lvl="1">
              <a:buFont typeface="Arial" panose="020B0604020202020204" pitchFamily="34" charset="0"/>
              <a:buChar char="+"/>
            </a:pPr>
            <a:r>
              <a:rPr lang="de-DE" dirty="0"/>
              <a:t>Nachrichten Speichern</a:t>
            </a:r>
          </a:p>
          <a:p>
            <a:pPr lvl="1">
              <a:buFont typeface="Arial" panose="020B0604020202020204" pitchFamily="34" charset="0"/>
              <a:buChar char="+"/>
            </a:pPr>
            <a:r>
              <a:rPr lang="de-DE" dirty="0"/>
              <a:t>Nachrichten weiterleiten</a:t>
            </a:r>
          </a:p>
          <a:p>
            <a:pPr lvl="1">
              <a:buFont typeface="Arial" panose="020B0604020202020204" pitchFamily="34" charset="0"/>
              <a:buChar char="+"/>
            </a:pPr>
            <a:r>
              <a:rPr lang="de-DE" dirty="0" err="1"/>
              <a:t>Authorisierung</a:t>
            </a:r>
            <a:r>
              <a:rPr lang="de-DE" dirty="0"/>
              <a:t> prüfen.</a:t>
            </a:r>
          </a:p>
          <a:p>
            <a:r>
              <a:rPr lang="de-DE" dirty="0"/>
              <a:t>Macht der Broker nicht:</a:t>
            </a:r>
          </a:p>
          <a:p>
            <a:pPr lvl="1"/>
            <a:r>
              <a:rPr lang="de-DE" dirty="0"/>
              <a:t>Verarbeitung der Nachrichten</a:t>
            </a:r>
          </a:p>
          <a:p>
            <a:pPr lvl="1"/>
            <a:r>
              <a:rPr lang="de-DE" dirty="0"/>
              <a:t>Verschlüsselung der Nachrichten</a:t>
            </a:r>
          </a:p>
          <a:p>
            <a:pPr lvl="1"/>
            <a:r>
              <a:rPr lang="de-DE" dirty="0"/>
              <a:t>Auswahl der Partition, in die gespeichert wird.</a:t>
            </a:r>
          </a:p>
          <a:p>
            <a:r>
              <a:rPr lang="de-DE" dirty="0"/>
              <a:t>Kann auf einem Server liegen, Rechenzentrum oder Cloud.</a:t>
            </a:r>
          </a:p>
        </p:txBody>
      </p:sp>
    </p:spTree>
    <p:extLst>
      <p:ext uri="{BB962C8B-B14F-4D97-AF65-F5344CB8AC3E}">
        <p14:creationId xmlns:p14="http://schemas.microsoft.com/office/powerpoint/2010/main" val="25058109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CC410-2A33-6FAC-8840-FB79733E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Dateien im Broker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BE9F6AB-3087-E190-FB84-40BB5A129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28360"/>
              </p:ext>
            </p:extLst>
          </p:nvPr>
        </p:nvGraphicFramePr>
        <p:xfrm>
          <a:off x="457200" y="1600200"/>
          <a:ext cx="8229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66">
                  <a:extLst>
                    <a:ext uri="{9D8B030D-6E8A-4147-A177-3AD203B41FA5}">
                      <a16:colId xmlns:a16="http://schemas.microsoft.com/office/drawing/2014/main" val="3593824216"/>
                    </a:ext>
                  </a:extLst>
                </a:gridCol>
                <a:gridCol w="5133234">
                  <a:extLst>
                    <a:ext uri="{9D8B030D-6E8A-4147-A177-3AD203B41FA5}">
                      <a16:colId xmlns:a16="http://schemas.microsoft.com/office/drawing/2014/main" val="34953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Dateiname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cleaner-offset-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checkpoint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 des Cleaners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9503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log-start-offset-checkpoint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 des ersten Eintrages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(denn dieser muss nicht 0 sein)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9778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meta.properties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Informationen über das Cluster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0035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recovery-point-offset-checkpoint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Welche Daten sind auf dem Hauptspeicher angekommen?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4239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replication-offset-checkpoint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Welche Daten sind bei den </a:t>
                      </a:r>
                      <a:r>
                        <a:rPr lang="de-DE" sz="1600" b="0" i="0" u="none" strike="noStrike" dirty="0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followern</a:t>
                      </a: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 angekommen?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br>
                        <a:rPr lang="de-DE" sz="3200" dirty="0">
                          <a:effectLst/>
                        </a:rPr>
                      </a:b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erste Zahl steht für die Metadatenversion (siehe </a:t>
                      </a:r>
                      <a:r>
                        <a:rPr lang="de-DE" sz="1600" b="0" i="0" u="none" strike="noStrike" dirty="0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meta.properties</a:t>
                      </a: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de-DE" sz="3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zweite Zahl sind Anzahl der Zeilen die folgen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4046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154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6F0AC-0131-2C32-225C-B5CA591F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Dateninput in den Broker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56E52E-73E0-E98E-89E5-8B71D773C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2847"/>
            <a:ext cx="8229600" cy="3900668"/>
          </a:xfrm>
        </p:spPr>
      </p:pic>
    </p:spTree>
    <p:extLst>
      <p:ext uri="{BB962C8B-B14F-4D97-AF65-F5344CB8AC3E}">
        <p14:creationId xmlns:p14="http://schemas.microsoft.com/office/powerpoint/2010/main" val="29386795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A5C156A-4713-506A-4774-0D9A34869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721232"/>
              </p:ext>
            </p:extLst>
          </p:nvPr>
        </p:nvGraphicFramePr>
        <p:xfrm>
          <a:off x="495528" y="443359"/>
          <a:ext cx="8270667" cy="5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768">
                  <a:extLst>
                    <a:ext uri="{9D8B030D-6E8A-4147-A177-3AD203B41FA5}">
                      <a16:colId xmlns:a16="http://schemas.microsoft.com/office/drawing/2014/main" val="253844243"/>
                    </a:ext>
                  </a:extLst>
                </a:gridCol>
                <a:gridCol w="2223032">
                  <a:extLst>
                    <a:ext uri="{9D8B030D-6E8A-4147-A177-3AD203B41FA5}">
                      <a16:colId xmlns:a16="http://schemas.microsoft.com/office/drawing/2014/main" val="3039341680"/>
                    </a:ext>
                  </a:extLst>
                </a:gridCol>
                <a:gridCol w="4155867">
                  <a:extLst>
                    <a:ext uri="{9D8B030D-6E8A-4147-A177-3AD203B41FA5}">
                      <a16:colId xmlns:a16="http://schemas.microsoft.com/office/drawing/2014/main" val="2167767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Komponente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Mögliche Einstellung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Network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hlinkClick r:id="rId2"/>
                        </a:rPr>
                        <a:t>num.network.threads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Threads zum Einlesen von Daten der Producer. Sollte auf 6 erhöht werden, wenn TLS genutzt wird. Hier findet die Prüfung der </a:t>
                      </a:r>
                      <a:r>
                        <a:rPr lang="de-DE" dirty="0" err="1"/>
                        <a:t>Authorisierung</a:t>
                      </a:r>
                      <a:r>
                        <a:rPr lang="de-DE" dirty="0"/>
                        <a:t> statt.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30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Request Queue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>
                          <a:hlinkClick r:id="rId3"/>
                        </a:rPr>
                        <a:t>queued.max.requests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Warteschlange für die </a:t>
                      </a:r>
                      <a:r>
                        <a:rPr lang="de-DE" dirty="0" err="1"/>
                        <a:t>Requests</a:t>
                      </a:r>
                      <a:r>
                        <a:rPr lang="de-DE" dirty="0"/>
                        <a:t>. Kann erhöht werden, wenn sehr viele Producer vorhanden sind.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3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IO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>
                          <a:hlinkClick r:id="rId4"/>
                        </a:rPr>
                        <a:t>num.io.threads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Threads für die Festplattenbeschreibung (in den Page Cache). Bei vielen Festplatten, sollte dies auf die Anzahl der Platten erhöht werden.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05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Page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hlinkClick r:id="rId5"/>
                        </a:rPr>
                        <a:t>log.flush.interval.messages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Teil des Arbeitsspeichers. Betriebssystem selbst ist dafür verantwortlich, dass diese Daten auf die Festplatte kommen.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83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Purgatory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Sammelstellte für das Erwarten der ACKs von den Followern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14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Response Queue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Sammelt die ACKs für die Producer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23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0379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B749D-7C5C-EC6E-CD70-C545C8D7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Datenoutput vom Broker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3FBB6EE-7AAF-D7EF-18D1-C4440C6C3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2207"/>
            <a:ext cx="8229600" cy="3381949"/>
          </a:xfrm>
        </p:spPr>
      </p:pic>
    </p:spTree>
    <p:extLst>
      <p:ext uri="{BB962C8B-B14F-4D97-AF65-F5344CB8AC3E}">
        <p14:creationId xmlns:p14="http://schemas.microsoft.com/office/powerpoint/2010/main" val="41974755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04BFF-B9FF-92D6-F698-45DC90DF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Purgatory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2E87B-45FC-4CC7-A9DF-22BB66539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Purgatory</a:t>
            </a:r>
            <a:r>
              <a:rPr lang="de-DE" dirty="0"/>
              <a:t> wird nun genutzt, um Nachrichten zu warten, wenn der Consumer dies wünscht. (</a:t>
            </a:r>
            <a:r>
              <a:rPr lang="de-DE" dirty="0" err="1">
                <a:hlinkClick r:id="rId2"/>
              </a:rPr>
              <a:t>fetch.min.bytes</a:t>
            </a:r>
            <a:r>
              <a:rPr lang="de-DE" dirty="0"/>
              <a:t>=0 oder </a:t>
            </a:r>
            <a:r>
              <a:rPr lang="de-DE" dirty="0">
                <a:hlinkClick r:id="rId3"/>
              </a:rPr>
              <a:t>fetch.max.wait.ms</a:t>
            </a:r>
            <a:r>
              <a:rPr lang="de-DE" dirty="0"/>
              <a:t>=500)</a:t>
            </a:r>
          </a:p>
        </p:txBody>
      </p:sp>
    </p:spTree>
    <p:extLst>
      <p:ext uri="{BB962C8B-B14F-4D97-AF65-F5344CB8AC3E}">
        <p14:creationId xmlns:p14="http://schemas.microsoft.com/office/powerpoint/2010/main" val="3425314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75051-1D65-B772-E6A2-CF7BA9EC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Consumer Offsets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632FDF-36A3-A186-927D-4AC433D6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Werden in einem bestimmten Topic gespeichert (welches 50 Partitionen hat)</a:t>
            </a:r>
          </a:p>
          <a:p>
            <a:r>
              <a:rPr lang="de-DE"/>
              <a:t>Auch Follower-</a:t>
            </a:r>
            <a:r>
              <a:rPr lang="de-DE" err="1"/>
              <a:t>Offests</a:t>
            </a:r>
            <a:r>
              <a:rPr lang="de-DE"/>
              <a:t> werden hier gespeichert.</a:t>
            </a:r>
          </a:p>
        </p:txBody>
      </p:sp>
    </p:spTree>
    <p:extLst>
      <p:ext uri="{BB962C8B-B14F-4D97-AF65-F5344CB8AC3E}">
        <p14:creationId xmlns:p14="http://schemas.microsoft.com/office/powerpoint/2010/main" val="33036528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BCB32-9761-74D7-42B6-FB4F9083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8B9B62-0BD1-0E96-B4E5-EDB3197D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Kafka stellt eine Zugriffssicherung über ACLs hier (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).</a:t>
            </a:r>
          </a:p>
          <a:p>
            <a:r>
              <a:rPr lang="de-DE" dirty="0"/>
              <a:t>In diesen lassen sich genaue Rechte für User(gruppen) definieren.</a:t>
            </a:r>
          </a:p>
        </p:txBody>
      </p:sp>
    </p:spTree>
    <p:extLst>
      <p:ext uri="{BB962C8B-B14F-4D97-AF65-F5344CB8AC3E}">
        <p14:creationId xmlns:p14="http://schemas.microsoft.com/office/powerpoint/2010/main" val="39166812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B3979-04AC-48B9-6D46-1DC6ECF70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Schemas</a:t>
            </a:r>
            <a:endParaRPr lang="de-DE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4E3160-7228-C307-3BD8-F6CA430348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01" y="1600200"/>
            <a:ext cx="800439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73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Lösung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070D6-94A9-4EAF-925B-7B327883040E}"/>
              </a:ext>
            </a:extLst>
          </p:cNvPr>
          <p:cNvSpPr/>
          <p:nvPr/>
        </p:nvSpPr>
        <p:spPr>
          <a:xfrm>
            <a:off x="2870129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166C03-7DD7-462B-9251-2DBC9D159EC1}"/>
              </a:ext>
            </a:extLst>
          </p:cNvPr>
          <p:cNvSpPr/>
          <p:nvPr/>
        </p:nvSpPr>
        <p:spPr>
          <a:xfrm>
            <a:off x="2870129" y="4475273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9609E5"/>
                </a:solidFill>
              </a:rPr>
              <a:t>Target system</a:t>
            </a:r>
            <a:endParaRPr lang="en-AT" b="1" dirty="0">
              <a:solidFill>
                <a:srgbClr val="9609E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CE89FE-895A-4146-BA3D-8FE19CD8CCE7}"/>
              </a:ext>
            </a:extLst>
          </p:cNvPr>
          <p:cNvSpPr/>
          <p:nvPr/>
        </p:nvSpPr>
        <p:spPr>
          <a:xfrm>
            <a:off x="911483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E50A7"/>
                </a:solidFill>
              </a:rPr>
              <a:t>Source system</a:t>
            </a:r>
            <a:endParaRPr lang="en-AT" b="1" dirty="0">
              <a:solidFill>
                <a:srgbClr val="FE50A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977FB9-99C3-4978-AA50-B68881A5C87C}"/>
              </a:ext>
            </a:extLst>
          </p:cNvPr>
          <p:cNvSpPr/>
          <p:nvPr/>
        </p:nvSpPr>
        <p:spPr>
          <a:xfrm>
            <a:off x="911483" y="4475273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62968-1EAD-4598-9AE6-03919021533C}"/>
              </a:ext>
            </a:extLst>
          </p:cNvPr>
          <p:cNvSpPr/>
          <p:nvPr/>
        </p:nvSpPr>
        <p:spPr>
          <a:xfrm>
            <a:off x="4796758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9C681-E34C-4CA9-B22E-4FDA69162333}"/>
              </a:ext>
            </a:extLst>
          </p:cNvPr>
          <p:cNvSpPr/>
          <p:nvPr/>
        </p:nvSpPr>
        <p:spPr>
          <a:xfrm>
            <a:off x="4796758" y="4475273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0FDC9-94F3-46B2-855E-7BC07B9635A0}"/>
              </a:ext>
            </a:extLst>
          </p:cNvPr>
          <p:cNvSpPr/>
          <p:nvPr/>
        </p:nvSpPr>
        <p:spPr>
          <a:xfrm>
            <a:off x="6723387" y="192765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BD535F-D500-4934-A898-E38E5932366D}"/>
              </a:ext>
            </a:extLst>
          </p:cNvPr>
          <p:cNvSpPr/>
          <p:nvPr/>
        </p:nvSpPr>
        <p:spPr>
          <a:xfrm>
            <a:off x="6723387" y="4476053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FEBA2E-23F5-4EE7-B39D-AFF88B74476E}"/>
              </a:ext>
            </a:extLst>
          </p:cNvPr>
          <p:cNvGrpSpPr/>
          <p:nvPr/>
        </p:nvGrpSpPr>
        <p:grpSpPr>
          <a:xfrm>
            <a:off x="911483" y="3154652"/>
            <a:ext cx="7534074" cy="941942"/>
            <a:chOff x="1312535" y="3154652"/>
            <a:chExt cx="6518928" cy="9419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60882C-8890-4C81-A4B8-C0F14EA189F8}"/>
                </a:ext>
              </a:extLst>
            </p:cNvPr>
            <p:cNvSpPr/>
            <p:nvPr/>
          </p:nvSpPr>
          <p:spPr>
            <a:xfrm>
              <a:off x="1312535" y="3169748"/>
              <a:ext cx="6518928" cy="9268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014220-423C-41B4-89F5-DBEFF8F0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0366" y="3154652"/>
              <a:ext cx="1763267" cy="926846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EFF1F5-4767-481F-95AA-8C8D5FA1DF84}"/>
              </a:ext>
            </a:extLst>
          </p:cNvPr>
          <p:cNvCxnSpPr>
            <a:cxnSpLocks/>
          </p:cNvCxnSpPr>
          <p:nvPr/>
        </p:nvCxnSpPr>
        <p:spPr>
          <a:xfrm>
            <a:off x="1612232" y="2826848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3B6B1-5B7F-49D0-B66B-A973B3CE80B1}"/>
              </a:ext>
            </a:extLst>
          </p:cNvPr>
          <p:cNvCxnSpPr>
            <a:cxnSpLocks/>
          </p:cNvCxnSpPr>
          <p:nvPr/>
        </p:nvCxnSpPr>
        <p:spPr>
          <a:xfrm>
            <a:off x="3659597" y="2826848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F7C231-C220-4CBF-95E1-6D284A3B7722}"/>
              </a:ext>
            </a:extLst>
          </p:cNvPr>
          <p:cNvCxnSpPr>
            <a:cxnSpLocks/>
          </p:cNvCxnSpPr>
          <p:nvPr/>
        </p:nvCxnSpPr>
        <p:spPr>
          <a:xfrm>
            <a:off x="5610362" y="2826848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CAC94B-8596-47EE-9863-C27E5CF70192}"/>
              </a:ext>
            </a:extLst>
          </p:cNvPr>
          <p:cNvCxnSpPr>
            <a:cxnSpLocks/>
          </p:cNvCxnSpPr>
          <p:nvPr/>
        </p:nvCxnSpPr>
        <p:spPr>
          <a:xfrm>
            <a:off x="7548541" y="2826848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F3A06F-F769-4AEC-B093-479DA0D2083F}"/>
              </a:ext>
            </a:extLst>
          </p:cNvPr>
          <p:cNvCxnSpPr>
            <a:cxnSpLocks/>
          </p:cNvCxnSpPr>
          <p:nvPr/>
        </p:nvCxnSpPr>
        <p:spPr>
          <a:xfrm rot="10800000">
            <a:off x="7548541" y="4117277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6ED710-5607-4375-9C1C-DDD46FBB08CD}"/>
              </a:ext>
            </a:extLst>
          </p:cNvPr>
          <p:cNvCxnSpPr>
            <a:cxnSpLocks/>
          </p:cNvCxnSpPr>
          <p:nvPr/>
        </p:nvCxnSpPr>
        <p:spPr>
          <a:xfrm rot="10800000">
            <a:off x="5501176" y="4117277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A846A3-DC5A-40D1-AEED-3F3BF4398E25}"/>
              </a:ext>
            </a:extLst>
          </p:cNvPr>
          <p:cNvCxnSpPr>
            <a:cxnSpLocks/>
          </p:cNvCxnSpPr>
          <p:nvPr/>
        </p:nvCxnSpPr>
        <p:spPr>
          <a:xfrm rot="10800000">
            <a:off x="3550411" y="4117277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E5FB4E-0913-4DD2-92F4-833E09633B6E}"/>
              </a:ext>
            </a:extLst>
          </p:cNvPr>
          <p:cNvCxnSpPr>
            <a:cxnSpLocks/>
          </p:cNvCxnSpPr>
          <p:nvPr/>
        </p:nvCxnSpPr>
        <p:spPr>
          <a:xfrm rot="10800000">
            <a:off x="1612232" y="4117277"/>
            <a:ext cx="0" cy="34290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097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AD4A9-0C19-D860-40C4-6D6F481D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Schemas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B06625-E0BF-60F9-5AE8-ACD73D22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Damit das Datenformat der Nachrichten nicht immer mit </a:t>
            </a:r>
            <a:r>
              <a:rPr lang="de-DE" dirty="0" err="1"/>
              <a:t>tranportiert</a:t>
            </a:r>
            <a:r>
              <a:rPr lang="de-DE" dirty="0"/>
              <a:t> werden muss, wird es stattdessen in der Schema-Registry gespeichert. (_</a:t>
            </a:r>
            <a:r>
              <a:rPr lang="de-DE" dirty="0" err="1"/>
              <a:t>schema</a:t>
            </a:r>
            <a:r>
              <a:rPr lang="de-DE" dirty="0"/>
              <a:t> Topic)</a:t>
            </a:r>
          </a:p>
          <a:p>
            <a:r>
              <a:rPr lang="de-DE" dirty="0"/>
              <a:t>Es werden verschiedene Schemas unterstütz:</a:t>
            </a:r>
          </a:p>
          <a:p>
            <a:pPr lvl="1"/>
            <a:r>
              <a:rPr lang="de-DE" dirty="0"/>
              <a:t>JSON: einfach aber weniger gut </a:t>
            </a:r>
            <a:r>
              <a:rPr lang="de-DE" dirty="0" err="1"/>
              <a:t>geeinget</a:t>
            </a:r>
            <a:r>
              <a:rPr lang="de-DE" dirty="0"/>
              <a:t>, da nicht für </a:t>
            </a:r>
            <a:r>
              <a:rPr lang="de-DE" dirty="0" err="1"/>
              <a:t>Serializierung</a:t>
            </a:r>
            <a:r>
              <a:rPr lang="de-DE" dirty="0"/>
              <a:t> in </a:t>
            </a:r>
            <a:r>
              <a:rPr lang="de-DE" dirty="0" err="1"/>
              <a:t>Byteform</a:t>
            </a:r>
            <a:r>
              <a:rPr lang="de-DE" dirty="0"/>
              <a:t> ausgelegt.</a:t>
            </a:r>
          </a:p>
          <a:p>
            <a:pPr lvl="1"/>
            <a:r>
              <a:rPr lang="de-DE" b="1" dirty="0"/>
              <a:t>AVRO</a:t>
            </a:r>
            <a:r>
              <a:rPr lang="de-DE" dirty="0"/>
              <a:t> (Apache)</a:t>
            </a:r>
          </a:p>
          <a:p>
            <a:pPr lvl="1"/>
            <a:r>
              <a:rPr lang="de-DE" dirty="0"/>
              <a:t>PROTOBUF (Google)</a:t>
            </a:r>
          </a:p>
          <a:p>
            <a:pPr lvl="1"/>
            <a:r>
              <a:rPr lang="de-DE" dirty="0"/>
              <a:t>Eigene Schemas können definiert werden.</a:t>
            </a:r>
          </a:p>
          <a:p>
            <a:r>
              <a:rPr lang="de-DE" dirty="0"/>
              <a:t>Zu jedem Schema gehört ein </a:t>
            </a:r>
            <a:r>
              <a:rPr lang="de-DE" dirty="0" err="1"/>
              <a:t>Serializer</a:t>
            </a:r>
            <a:r>
              <a:rPr lang="de-DE" dirty="0"/>
              <a:t> und ein </a:t>
            </a:r>
            <a:r>
              <a:rPr lang="de-DE" dirty="0" err="1"/>
              <a:t>Deserializer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7782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C23DF-046F-8CA2-CD76-854314A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Schema - Kompatibilität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6779D29E-2BB8-A7BA-701A-002505E73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010676"/>
              </p:ext>
            </p:extLst>
          </p:nvPr>
        </p:nvGraphicFramePr>
        <p:xfrm>
          <a:off x="457200" y="1600200"/>
          <a:ext cx="8229600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016">
                  <a:extLst>
                    <a:ext uri="{9D8B030D-6E8A-4147-A177-3AD203B41FA5}">
                      <a16:colId xmlns:a16="http://schemas.microsoft.com/office/drawing/2014/main" val="3011725392"/>
                    </a:ext>
                  </a:extLst>
                </a:gridCol>
                <a:gridCol w="3055300">
                  <a:extLst>
                    <a:ext uri="{9D8B030D-6E8A-4147-A177-3AD203B41FA5}">
                      <a16:colId xmlns:a16="http://schemas.microsoft.com/office/drawing/2014/main" val="2583616988"/>
                    </a:ext>
                  </a:extLst>
                </a:gridCol>
                <a:gridCol w="3003284">
                  <a:extLst>
                    <a:ext uri="{9D8B030D-6E8A-4147-A177-3AD203B41FA5}">
                      <a16:colId xmlns:a16="http://schemas.microsoft.com/office/drawing/2014/main" val="202384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Kompatiblitätsart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Erlaubte Änderungen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1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Rückwärtskompatibel</a:t>
                      </a:r>
                      <a:endParaRPr lang="de-DE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Ein Consumer, der das neueste Schema benutzt kann auch Daten verarbeiten, die mit alten Schemavarianten entstanden sind</a:t>
                      </a:r>
                      <a:endParaRPr lang="de-DE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Pflichtfelder löschen,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Optionale Felder hinzufügen,</a:t>
                      </a:r>
                      <a:endParaRPr lang="de-DE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neues Schema muss erst an die Consumer verteilt werden!</a:t>
                      </a:r>
                      <a:endParaRPr lang="de-DE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3736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Vorwärtskompatibel</a:t>
                      </a:r>
                      <a:endParaRPr lang="de-DE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Ein Consumer mit dem letzten Schema kann die Daten, die mit diesem Schema entstanden sind auch noch lesen</a:t>
                      </a:r>
                      <a:endParaRPr lang="de-DE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Pflichtfelder hinzufügen,</a:t>
                      </a:r>
                      <a:endParaRPr lang="de-DE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optionale Felder entfernen,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neues Schema muss erst an Producer verteilt werden!</a:t>
                      </a:r>
                      <a:endParaRPr lang="de-DE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2984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vollständig Kompatibel</a:t>
                      </a:r>
                      <a:endParaRPr lang="de-DE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Vor- und Rückkompatibel</a:t>
                      </a:r>
                      <a:endParaRPr lang="de-DE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Optionale Felder hinzufügen oder entfernen,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Updatereihenfolge egal.</a:t>
                      </a:r>
                      <a:endParaRPr lang="de-DE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03558529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0466C858-5796-03B8-9E46-6A248C1DC38E}"/>
              </a:ext>
            </a:extLst>
          </p:cNvPr>
          <p:cNvSpPr/>
          <p:nvPr/>
        </p:nvSpPr>
        <p:spPr>
          <a:xfrm>
            <a:off x="8336606" y="2447513"/>
            <a:ext cx="512324" cy="478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BB78C3B-9677-AA8A-7681-CCFF3B947539}"/>
              </a:ext>
            </a:extLst>
          </p:cNvPr>
          <p:cNvSpPr/>
          <p:nvPr/>
        </p:nvSpPr>
        <p:spPr>
          <a:xfrm>
            <a:off x="8800289" y="367373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5AD2439-FC63-1704-279E-7271946E07DD}"/>
              </a:ext>
            </a:extLst>
          </p:cNvPr>
          <p:cNvSpPr/>
          <p:nvPr/>
        </p:nvSpPr>
        <p:spPr>
          <a:xfrm>
            <a:off x="8385242" y="3771447"/>
            <a:ext cx="512324" cy="7393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A‘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D2332D1-BA3E-8C9C-DC63-C0FFB3CB4656}"/>
              </a:ext>
            </a:extLst>
          </p:cNvPr>
          <p:cNvSpPr/>
          <p:nvPr/>
        </p:nvSpPr>
        <p:spPr>
          <a:xfrm>
            <a:off x="9649836" y="3856295"/>
            <a:ext cx="512324" cy="4789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1" name="Flussdiagramm: Karte 10">
            <a:extLst>
              <a:ext uri="{FF2B5EF4-FFF2-40B4-BE49-F238E27FC236}">
                <a16:creationId xmlns:a16="http://schemas.microsoft.com/office/drawing/2014/main" id="{CC5A7B3C-AED8-DADC-BA19-44B675CBC133}"/>
              </a:ext>
            </a:extLst>
          </p:cNvPr>
          <p:cNvSpPr/>
          <p:nvPr/>
        </p:nvSpPr>
        <p:spPr>
          <a:xfrm>
            <a:off x="8816501" y="3347316"/>
            <a:ext cx="914400" cy="460122"/>
          </a:xfrm>
          <a:prstGeom prst="flowChartPunchedCar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 -&gt; 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C2D238D-EB08-266D-86F9-CC08C63F047D}"/>
              </a:ext>
            </a:extLst>
          </p:cNvPr>
          <p:cNvSpPr/>
          <p:nvPr/>
        </p:nvSpPr>
        <p:spPr>
          <a:xfrm>
            <a:off x="8784077" y="221510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FF26F2D-D793-BF16-61D2-ABB9CE5868A6}"/>
              </a:ext>
            </a:extLst>
          </p:cNvPr>
          <p:cNvSpPr/>
          <p:nvPr/>
        </p:nvSpPr>
        <p:spPr>
          <a:xfrm>
            <a:off x="9633624" y="2397664"/>
            <a:ext cx="512324" cy="4789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6" name="Flussdiagramm: Karte 15">
            <a:extLst>
              <a:ext uri="{FF2B5EF4-FFF2-40B4-BE49-F238E27FC236}">
                <a16:creationId xmlns:a16="http://schemas.microsoft.com/office/drawing/2014/main" id="{BFC98844-BD93-5592-A5A7-AB49BD3C91EE}"/>
              </a:ext>
            </a:extLst>
          </p:cNvPr>
          <p:cNvSpPr/>
          <p:nvPr/>
        </p:nvSpPr>
        <p:spPr>
          <a:xfrm>
            <a:off x="8800289" y="1888685"/>
            <a:ext cx="914400" cy="460122"/>
          </a:xfrm>
          <a:prstGeom prst="flowChartPunchedCar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A‘ -&gt; 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B24D1B5-3E07-9311-D672-2322EA979874}"/>
              </a:ext>
            </a:extLst>
          </p:cNvPr>
          <p:cNvSpPr txBox="1"/>
          <p:nvPr/>
        </p:nvSpPr>
        <p:spPr>
          <a:xfrm>
            <a:off x="8703012" y="1885233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Neues Schema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1C6AEB9-3292-2610-31AE-023C3D961CED}"/>
              </a:ext>
            </a:extLst>
          </p:cNvPr>
          <p:cNvSpPr txBox="1"/>
          <p:nvPr/>
        </p:nvSpPr>
        <p:spPr>
          <a:xfrm>
            <a:off x="8800289" y="3323955"/>
            <a:ext cx="1022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Altes Schema</a:t>
            </a:r>
          </a:p>
        </p:txBody>
      </p:sp>
    </p:spTree>
    <p:extLst>
      <p:ext uri="{BB962C8B-B14F-4D97-AF65-F5344CB8AC3E}">
        <p14:creationId xmlns:p14="http://schemas.microsoft.com/office/powerpoint/2010/main" val="31444617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242EC-3F9C-8ABD-C157-0D9C31A7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Aufgaben des </a:t>
            </a:r>
            <a:r>
              <a:rPr lang="de-DE" err="1"/>
              <a:t>Kommunikationskluster</a:t>
            </a:r>
            <a:r>
              <a:rPr lang="de-DE"/>
              <a:t> (bisher </a:t>
            </a:r>
            <a:r>
              <a:rPr lang="de-DE" err="1"/>
              <a:t>Zookeeper</a:t>
            </a:r>
            <a:r>
              <a:rPr lang="de-DE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6F359-85F4-B7F1-6A90-9465C8557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Zustandsüberwachung der Broker (Erreichbarkeit/Funktionalität)</a:t>
            </a:r>
          </a:p>
          <a:p>
            <a:r>
              <a:rPr lang="de-DE" dirty="0"/>
              <a:t>Liste aller aktiven Broker</a:t>
            </a:r>
          </a:p>
          <a:p>
            <a:r>
              <a:rPr lang="de-DE" dirty="0"/>
              <a:t>Neue Broker hinzufügen</a:t>
            </a:r>
          </a:p>
          <a:p>
            <a:r>
              <a:rPr lang="de-DE" dirty="0"/>
              <a:t>Entfernen von Brokern</a:t>
            </a:r>
          </a:p>
          <a:p>
            <a:r>
              <a:rPr lang="de-DE" dirty="0"/>
              <a:t>Metadaten zu Topics</a:t>
            </a:r>
          </a:p>
          <a:p>
            <a:r>
              <a:rPr lang="de-DE" dirty="0"/>
              <a:t>Verwaltet Zugriff auf Topics</a:t>
            </a:r>
          </a:p>
          <a:p>
            <a:r>
              <a:rPr lang="de-DE" dirty="0"/>
              <a:t>Zuweisung von Partitionen zu Brokern</a:t>
            </a:r>
          </a:p>
          <a:p>
            <a:r>
              <a:rPr lang="de-DE" dirty="0"/>
              <a:t>Wahl der Partition-Leader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712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AD99B-61EE-BEC4-A525-463369C8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Hinzweise</a:t>
            </a:r>
            <a:r>
              <a:rPr lang="de-DE"/>
              <a:t> zu </a:t>
            </a:r>
            <a:r>
              <a:rPr lang="de-DE" err="1"/>
              <a:t>Zookeeper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3138C2-F801-2F48-9BF5-F0E7E4D47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Zookeeper</a:t>
            </a:r>
            <a:r>
              <a:rPr lang="de-DE" dirty="0"/>
              <a:t> Cluster sicher von allen anderen Systemen abschotten. (</a:t>
            </a:r>
            <a:r>
              <a:rPr lang="de-DE" dirty="0" err="1"/>
              <a:t>Performance+Sicherheit</a:t>
            </a:r>
            <a:r>
              <a:rPr lang="de-DE" dirty="0"/>
              <a:t>)</a:t>
            </a:r>
          </a:p>
          <a:p>
            <a:r>
              <a:rPr lang="de-DE" dirty="0" err="1"/>
              <a:t>Zookeeper</a:t>
            </a:r>
            <a:r>
              <a:rPr lang="de-DE" dirty="0"/>
              <a:t> Cluster umfasst 3, 5 oder 7 Instanzen.</a:t>
            </a:r>
          </a:p>
          <a:p>
            <a:r>
              <a:rPr lang="de-DE" dirty="0"/>
              <a:t>Ein </a:t>
            </a:r>
            <a:r>
              <a:rPr lang="de-DE" dirty="0" err="1"/>
              <a:t>Zookeeper</a:t>
            </a:r>
            <a:r>
              <a:rPr lang="de-DE" dirty="0"/>
              <a:t> Cluster kann auch mehrere Kafka Cluster verwalten.</a:t>
            </a:r>
          </a:p>
        </p:txBody>
      </p:sp>
    </p:spTree>
    <p:extLst>
      <p:ext uri="{BB962C8B-B14F-4D97-AF65-F5344CB8AC3E}">
        <p14:creationId xmlns:p14="http://schemas.microsoft.com/office/powerpoint/2010/main" val="24205404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F6E19-2E7B-4157-C008-0886C45E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Streams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3F2DEDB-7305-82D8-DC3B-2C2717B4F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834" y="1600200"/>
            <a:ext cx="5930332" cy="4525963"/>
          </a:xfrm>
        </p:spPr>
      </p:pic>
    </p:spTree>
    <p:extLst>
      <p:ext uri="{BB962C8B-B14F-4D97-AF65-F5344CB8AC3E}">
        <p14:creationId xmlns:p14="http://schemas.microsoft.com/office/powerpoint/2010/main" val="163918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FD7F0-A010-FE4E-8597-C1C7D903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Streams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1B9754-3D8C-C30A-01DB-28FDF7C45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Java-Bibliothek zum lesen, verarbeiten und speichern von Daten aus und in ein Kafka-Cluster.</a:t>
            </a:r>
          </a:p>
          <a:p>
            <a:r>
              <a:rPr lang="de-DE" dirty="0"/>
              <a:t>Sollte der Implementierung von Consumer-Producer-Software vorgezogen werden. (Performance/Sicherheit/Einstellung von Zeitfenster…)</a:t>
            </a:r>
          </a:p>
          <a:p>
            <a:r>
              <a:rPr lang="de-DE" dirty="0"/>
              <a:t>NEU: Kafka Stream Designer auf der </a:t>
            </a:r>
            <a:r>
              <a:rPr lang="de-DE" dirty="0" err="1"/>
              <a:t>Confluent</a:t>
            </a:r>
            <a:r>
              <a:rPr lang="de-DE" dirty="0"/>
              <a:t> Cloud bietet visuelle Oberfläche zum bauen von Streams.</a:t>
            </a:r>
          </a:p>
        </p:txBody>
      </p:sp>
    </p:spTree>
    <p:extLst>
      <p:ext uri="{BB962C8B-B14F-4D97-AF65-F5344CB8AC3E}">
        <p14:creationId xmlns:p14="http://schemas.microsoft.com/office/powerpoint/2010/main" val="41539881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ACE71-36A0-BEBA-F248-CC634674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Streams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9CEF4-5D1D-2E91-34FA-553EA2F4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Es werden sog. Stream-</a:t>
            </a:r>
            <a:r>
              <a:rPr lang="de-DE" err="1"/>
              <a:t>Topolgien</a:t>
            </a:r>
            <a:r>
              <a:rPr lang="de-DE"/>
              <a:t> erstellt, die sich als Graph darstellen lassen.</a:t>
            </a:r>
          </a:p>
          <a:p>
            <a:r>
              <a:rPr lang="de-DE"/>
              <a:t>Es wird Funktional programmiert.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0704053-35FC-C7E2-4783-67D3AC101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38492"/>
              </p:ext>
            </p:extLst>
          </p:nvPr>
        </p:nvGraphicFramePr>
        <p:xfrm>
          <a:off x="1752143" y="3429000"/>
          <a:ext cx="5639713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381">
                  <a:extLst>
                    <a:ext uri="{9D8B030D-6E8A-4147-A177-3AD203B41FA5}">
                      <a16:colId xmlns:a16="http://schemas.microsoft.com/office/drawing/2014/main" val="3798843311"/>
                    </a:ext>
                  </a:extLst>
                </a:gridCol>
                <a:gridCol w="3632332">
                  <a:extLst>
                    <a:ext uri="{9D8B030D-6E8A-4147-A177-3AD203B41FA5}">
                      <a16:colId xmlns:a16="http://schemas.microsoft.com/office/drawing/2014/main" val="398144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69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filter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ausfiltern von Daten mit einem Prädikat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955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map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Anwenden einer Funktion auf Daten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2668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join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Kombiniert zwei Datenströme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03274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groupBy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Gruppieren von Daten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6923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sum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, min, 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count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,...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Aggregation von Daten</a:t>
                      </a: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2128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err="1">
                          <a:effectLst/>
                        </a:rPr>
                        <a:t>uvm</a:t>
                      </a:r>
                      <a:r>
                        <a:rPr lang="de-DE" sz="1600">
                          <a:effectLst/>
                        </a:rPr>
                        <a:t>…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1162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8111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98AD8-B36D-D34E-3482-F0975534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 für Topologie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7C858B-1EA2-8A18-D643-A0069708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9" y="1833200"/>
            <a:ext cx="3589784" cy="43515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95140CF-67B0-B130-86A4-C8C2D47B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635" y="3022448"/>
            <a:ext cx="6353731" cy="19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00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2A32C-7113-104D-B743-B9747E9A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Größere Topologie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E0CB81B-4880-F870-6880-3A0BBF2C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846" y="1600200"/>
            <a:ext cx="4126308" cy="4525963"/>
          </a:xfrm>
        </p:spPr>
      </p:pic>
    </p:spTree>
    <p:extLst>
      <p:ext uri="{BB962C8B-B14F-4D97-AF65-F5344CB8AC3E}">
        <p14:creationId xmlns:p14="http://schemas.microsoft.com/office/powerpoint/2010/main" val="26739530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9F6D0-363D-100E-F6BF-FABF81AF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KTables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9765FD-8BA8-4D98-23ED-43461EFCD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Verwandelt den Inhalt von Topics in Tabellen (mit Datenbanktabellen vergleichbar)</a:t>
            </a:r>
          </a:p>
          <a:p>
            <a:r>
              <a:rPr lang="de-DE"/>
              <a:t>Diese können mit </a:t>
            </a:r>
            <a:r>
              <a:rPr lang="de-DE" err="1"/>
              <a:t>kSQL</a:t>
            </a:r>
            <a:r>
              <a:rPr lang="de-DE"/>
              <a:t> ausgelesen werden.</a:t>
            </a:r>
          </a:p>
        </p:txBody>
      </p:sp>
    </p:spTree>
    <p:extLst>
      <p:ext uri="{BB962C8B-B14F-4D97-AF65-F5344CB8AC3E}">
        <p14:creationId xmlns:p14="http://schemas.microsoft.com/office/powerpoint/2010/main" val="77079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C97A-7218-44F4-ACE2-92AB2A66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Lernziele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9F12-DB19-4ECC-AA9B-83BB885C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Alle </a:t>
            </a:r>
            <a:r>
              <a:rPr lang="en-GB" dirty="0" err="1"/>
              <a:t>Hauptelemente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Kafka-Clusters </a:t>
            </a:r>
            <a:r>
              <a:rPr lang="en-GB" dirty="0" err="1"/>
              <a:t>kennen</a:t>
            </a:r>
            <a:r>
              <a:rPr lang="en-GB" dirty="0"/>
              <a:t> und verstehen.</a:t>
            </a:r>
          </a:p>
          <a:p>
            <a:r>
              <a:rPr lang="en-GB" dirty="0" err="1"/>
              <a:t>Verständnis</a:t>
            </a:r>
            <a:r>
              <a:rPr lang="en-GB" dirty="0"/>
              <a:t> für die </a:t>
            </a:r>
            <a:r>
              <a:rPr lang="en-GB" dirty="0" err="1"/>
              <a:t>Verantwortungsbereiche</a:t>
            </a:r>
            <a:r>
              <a:rPr lang="en-GB" dirty="0"/>
              <a:t> der </a:t>
            </a:r>
            <a:r>
              <a:rPr lang="en-GB" dirty="0" err="1"/>
              <a:t>einzelnen</a:t>
            </a:r>
            <a:r>
              <a:rPr lang="en-GB" dirty="0"/>
              <a:t> </a:t>
            </a:r>
            <a:r>
              <a:rPr lang="en-GB" dirty="0" err="1"/>
              <a:t>Komponenten</a:t>
            </a:r>
            <a:endParaRPr lang="en-GB" dirty="0"/>
          </a:p>
          <a:p>
            <a:r>
              <a:rPr lang="en-GB" dirty="0" err="1"/>
              <a:t>Verständnis</a:t>
            </a:r>
            <a:r>
              <a:rPr lang="en-GB" dirty="0"/>
              <a:t> für die </a:t>
            </a:r>
            <a:r>
              <a:rPr lang="en-GB" dirty="0" err="1"/>
              <a:t>Arbeitsweise</a:t>
            </a:r>
            <a:r>
              <a:rPr lang="en-GB" dirty="0"/>
              <a:t> von Kafka</a:t>
            </a:r>
          </a:p>
          <a:p>
            <a:r>
              <a:rPr lang="en-GB" dirty="0"/>
              <a:t>Kafka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starten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63373-4C3E-4295-839B-F035895CC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7" r="77264"/>
          <a:stretch/>
        </p:blipFill>
        <p:spPr>
          <a:xfrm>
            <a:off x="7567491" y="3076"/>
            <a:ext cx="1576509" cy="16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63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84438-FB79-B7C9-D75C-D27CF0E3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Literatur zu Kafka Streams und </a:t>
            </a:r>
            <a:r>
              <a:rPr lang="de-DE" err="1"/>
              <a:t>ksqlDB</a:t>
            </a:r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7FCE71E-54DD-6D88-D818-F4A1C8A7E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/>
              <a:t>Englisch</a:t>
            </a:r>
          </a:p>
          <a:p>
            <a:r>
              <a:rPr lang="de-DE"/>
              <a:t>Verfolgt zu jedem Thema ein Beispiel (sehr motivierend)</a:t>
            </a:r>
          </a:p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BFDDCBB-6A5B-0623-9035-CCDBA7BE5C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4566" y="1600200"/>
            <a:ext cx="3545868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7648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A39C0-13D3-E931-A729-F536D17C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Streams </a:t>
            </a:r>
            <a:r>
              <a:rPr lang="de-DE" err="1"/>
              <a:t>Example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F62718-D1C9-C03F-2BEC-3F83F206E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https://kafka.apache.org/33/documentation/streams/</a:t>
            </a:r>
            <a:endParaRPr lang="de-DE"/>
          </a:p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D2D8F2-C4C7-CF9D-86B7-FADBD40C93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9426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D4C32-3F26-5859-A726-FB7F07B0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Kafka Connect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2B405BA-1BC3-5423-793C-787C4792C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7951"/>
            <a:ext cx="8229600" cy="3181680"/>
          </a:xfrm>
        </p:spPr>
      </p:pic>
    </p:spTree>
    <p:extLst>
      <p:ext uri="{BB962C8B-B14F-4D97-AF65-F5344CB8AC3E}">
        <p14:creationId xmlns:p14="http://schemas.microsoft.com/office/powerpoint/2010/main" val="27331540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A91E0-CB59-4CEF-63C7-63F0B65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GitHub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56826-D7BC-A58D-065A-CB6D39D8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6320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33506-4365-3739-1384-FAB1F37C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Performancetest -Producer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E86FF0-05AC-9832-6A0E-81E44D28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11" y="1920571"/>
            <a:ext cx="8391525" cy="2305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33D830-B5F3-2AFD-FF45-F2A4C71D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24" y="4728554"/>
            <a:ext cx="49815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203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46625-0400-B8D2-E5C8-E80BFA41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einige Einstellungsmöglichkeiten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7576C5-F972-DAC6-161E-0A2995345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84109"/>
            <a:ext cx="8229600" cy="365440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A59E16E-6FF7-7E43-A188-A0064F1091F0}"/>
              </a:ext>
            </a:extLst>
          </p:cNvPr>
          <p:cNvSpPr txBox="1"/>
          <p:nvPr/>
        </p:nvSpPr>
        <p:spPr>
          <a:xfrm>
            <a:off x="2525061" y="6060142"/>
            <a:ext cx="40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hlinkClick r:id="rId3"/>
              </a:rPr>
              <a:t>Alle </a:t>
            </a:r>
            <a:r>
              <a:rPr lang="de-DE" sz="2800" dirty="0" err="1">
                <a:hlinkClick r:id="rId3"/>
              </a:rPr>
              <a:t>Producereinstellungen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6602136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5878D-49AE-F427-A5CE-40FBE475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Performancetest - Consumer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B5820FC-7653-94E0-8499-508E63C03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552" y="3546725"/>
            <a:ext cx="3886200" cy="904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AF439C4-B7CD-7B9C-CB6C-19BE3E8912DB}"/>
              </a:ext>
            </a:extLst>
          </p:cNvPr>
          <p:cNvSpPr txBox="1"/>
          <p:nvPr/>
        </p:nvSpPr>
        <p:spPr>
          <a:xfrm>
            <a:off x="247393" y="4278719"/>
            <a:ext cx="425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>
                <a:hlinkClick r:id="rId3"/>
              </a:rPr>
              <a:t>Alle </a:t>
            </a:r>
            <a:r>
              <a:rPr lang="de-DE" sz="2800" err="1">
                <a:hlinkClick r:id="rId3"/>
              </a:rPr>
              <a:t>Consumereinstellungen</a:t>
            </a:r>
            <a:endParaRPr lang="de-DE" sz="28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F14FE3-2A1A-7949-BCD8-5A390D57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93" y="1238620"/>
            <a:ext cx="6962775" cy="1924050"/>
          </a:xfrm>
          <a:prstGeom prst="rect">
            <a:avLst/>
          </a:prstGeom>
        </p:spPr>
      </p:pic>
      <p:sp>
        <p:nvSpPr>
          <p:cNvPr id="10" name="Pfeil: nach oben gebogen 9">
            <a:extLst>
              <a:ext uri="{FF2B5EF4-FFF2-40B4-BE49-F238E27FC236}">
                <a16:creationId xmlns:a16="http://schemas.microsoft.com/office/drawing/2014/main" id="{65961BF5-23C7-39CA-BC8E-BB06AD756E1E}"/>
              </a:ext>
            </a:extLst>
          </p:cNvPr>
          <p:cNvSpPr/>
          <p:nvPr/>
        </p:nvSpPr>
        <p:spPr>
          <a:xfrm rot="16200000">
            <a:off x="7004950" y="2075305"/>
            <a:ext cx="1486363" cy="107592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E66E42F-974E-5F48-C848-D50E958C2C46}"/>
              </a:ext>
            </a:extLst>
          </p:cNvPr>
          <p:cNvSpPr txBox="1"/>
          <p:nvPr/>
        </p:nvSpPr>
        <p:spPr>
          <a:xfrm>
            <a:off x="5185684" y="4401829"/>
            <a:ext cx="3852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solidFill>
                  <a:schemeClr val="tx2"/>
                </a:solidFill>
                <a:latin typeface="Consolas" panose="020B0609020204030204" pitchFamily="49" charset="0"/>
              </a:rPr>
              <a:t>Datei: </a:t>
            </a:r>
            <a:r>
              <a:rPr lang="de-DE" sz="2000" err="1">
                <a:solidFill>
                  <a:schemeClr val="tx2"/>
                </a:solidFill>
                <a:latin typeface="Consolas" panose="020B0609020204030204" pitchFamily="49" charset="0"/>
              </a:rPr>
              <a:t>consumer.properties</a:t>
            </a:r>
            <a:endParaRPr lang="de-DE" sz="200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C6764785-22C9-1104-DF29-0619F015A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066273"/>
              </p:ext>
            </p:extLst>
          </p:nvPr>
        </p:nvGraphicFramePr>
        <p:xfrm>
          <a:off x="329026" y="4929687"/>
          <a:ext cx="848594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197">
                  <a:extLst>
                    <a:ext uri="{9D8B030D-6E8A-4147-A177-3AD203B41FA5}">
                      <a16:colId xmlns:a16="http://schemas.microsoft.com/office/drawing/2014/main" val="2613841058"/>
                    </a:ext>
                  </a:extLst>
                </a:gridCol>
                <a:gridCol w="1387224">
                  <a:extLst>
                    <a:ext uri="{9D8B030D-6E8A-4147-A177-3AD203B41FA5}">
                      <a16:colId xmlns:a16="http://schemas.microsoft.com/office/drawing/2014/main" val="3138104838"/>
                    </a:ext>
                  </a:extLst>
                </a:gridCol>
                <a:gridCol w="4433526">
                  <a:extLst>
                    <a:ext uri="{9D8B030D-6E8A-4147-A177-3AD203B41FA5}">
                      <a16:colId xmlns:a16="http://schemas.microsoft.com/office/drawing/2014/main" val="361970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Consumer Einstellung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57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5"/>
                        </a:rPr>
                        <a:t>fetch.min.bytes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Wie viel Byte sollte mindestens in einem Batch zum Consumer transportiert werden?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89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6"/>
                        </a:rPr>
                        <a:t>fetch.max.wait.ms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Zeit die der Broker höchstens wartet, um ausreichend viel Daten zu sammeln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8397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C0CCCD-8C9A-9ECD-5639-E422A64D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Ergebnisse </a:t>
            </a:r>
            <a:r>
              <a:rPr lang="de-DE" err="1"/>
              <a:t>Consumertest</a:t>
            </a:r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FCFE6DC-A7A4-C1C8-3DA5-70508FE17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7314176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B0A9A-6667-1485-1BEE-ED5EBBC3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Wie viele Partitionen werden benötigt?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CD2365C-1573-1C74-FD02-59B557FCFA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de-DE" dirty="0"/>
                  <a:t>Stelle die Frage: Wie viele Producer sind nach dem Test nötig, um das Ziel zu erreichen? Wie viele Consumer? Wähle die größere Zahl.</a:t>
                </a:r>
              </a:p>
              <a:p>
                <a:r>
                  <a:rPr lang="de-DE" dirty="0"/>
                  <a:t>Als Formel: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𝑃𝑎𝑟𝑡𝑖𝑡𝑖𝑜𝑛𝐶𝑜𝑢𝑛𝑡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 = Bandbreitenanforderung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 = Bandbreitenmaximum </a:t>
                </a:r>
                <a:r>
                  <a:rPr lang="de-DE" dirty="0" err="1"/>
                  <a:t>Consumertest</a:t>
                </a: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= Bandbreitenmaximum </a:t>
                </a:r>
                <a:r>
                  <a:rPr lang="de-DE" dirty="0" err="1"/>
                  <a:t>Producertest</a:t>
                </a:r>
                <a:endParaRPr lang="de-DE" dirty="0"/>
              </a:p>
              <a:p>
                <a:r>
                  <a:rPr lang="de-DE" dirty="0"/>
                  <a:t>Wähle eine Zahl, die möglichst viele Teiler hat, sodass der Workload gleichmäßig zwischen verschieden vielen </a:t>
                </a:r>
                <a:r>
                  <a:rPr lang="de-DE" dirty="0" err="1"/>
                  <a:t>Consumern</a:t>
                </a:r>
                <a:r>
                  <a:rPr lang="de-DE" dirty="0"/>
                  <a:t> aufgeteilt werden kann.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CD2365C-1573-1C74-FD02-59B557FCF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4033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63F7B-C9A3-8B26-A957-371CFF7D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viele Broker brauche ich?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2E3CC2-DA30-9F3A-FB01-DB93EC93B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Wie viele Daten werden (täglich) verarbeitet?</a:t>
            </a:r>
          </a:p>
          <a:p>
            <a:r>
              <a:rPr lang="de-DE"/>
              <a:t>Wie lange müssen Daten gespeichert werden?</a:t>
            </a:r>
          </a:p>
          <a:p>
            <a:r>
              <a:rPr lang="de-DE"/>
              <a:t>Wie groß ist unsere Hardware?</a:t>
            </a:r>
          </a:p>
          <a:p>
            <a:r>
              <a:rPr lang="de-DE"/>
              <a:t>Wie performant ist unsere Hardware/Netzwerk?</a:t>
            </a:r>
          </a:p>
          <a:p>
            <a:r>
              <a:rPr lang="de-DE"/>
              <a:t>Wie </a:t>
            </a:r>
            <a:r>
              <a:rPr lang="de-DE" err="1"/>
              <a:t>wie</a:t>
            </a:r>
            <a:r>
              <a:rPr lang="de-DE"/>
              <a:t> hoch ist der </a:t>
            </a:r>
            <a:r>
              <a:rPr lang="de-DE" err="1"/>
              <a:t>replication</a:t>
            </a:r>
            <a:r>
              <a:rPr lang="de-DE"/>
              <a:t>-faktor?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58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220B-98C3-4856-904B-0BECA1B0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 </a:t>
            </a:r>
            <a:r>
              <a:rPr lang="en-GB" dirty="0" err="1"/>
              <a:t>ist</a:t>
            </a:r>
            <a:r>
              <a:rPr lang="en-GB" dirty="0"/>
              <a:t> Kafka?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A583C-E437-4E25-8F0A-509D5F4C0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5643"/>
            <a:ext cx="8229600" cy="4525963"/>
          </a:xfrm>
        </p:spPr>
        <p:txBody>
          <a:bodyPr/>
          <a:lstStyle/>
          <a:p>
            <a:r>
              <a:rPr lang="en-GB" dirty="0" err="1"/>
              <a:t>Anfangs</a:t>
            </a:r>
            <a:r>
              <a:rPr lang="en-GB" dirty="0"/>
              <a:t>: </a:t>
            </a:r>
            <a:r>
              <a:rPr lang="en-GB" dirty="0" err="1"/>
              <a:t>Lösung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von </a:t>
            </a:r>
            <a:r>
              <a:rPr lang="en-GB" dirty="0" err="1"/>
              <a:t>Nachrichten</a:t>
            </a:r>
            <a:r>
              <a:rPr lang="en-GB" dirty="0"/>
              <a:t> </a:t>
            </a:r>
            <a:r>
              <a:rPr lang="en-GB" dirty="0" err="1"/>
              <a:t>Verteilten</a:t>
            </a:r>
            <a:r>
              <a:rPr lang="en-GB" dirty="0"/>
              <a:t> </a:t>
            </a:r>
            <a:r>
              <a:rPr lang="en-GB" dirty="0" err="1"/>
              <a:t>Systemen</a:t>
            </a:r>
            <a:r>
              <a:rPr lang="en-GB" dirty="0"/>
              <a:t>.</a:t>
            </a:r>
          </a:p>
          <a:p>
            <a:r>
              <a:rPr lang="en-GB" dirty="0" err="1"/>
              <a:t>Inzwischen</a:t>
            </a:r>
            <a:r>
              <a:rPr lang="en-GB" dirty="0"/>
              <a:t>: </a:t>
            </a:r>
            <a:r>
              <a:rPr lang="en-GB" dirty="0" err="1"/>
              <a:t>Vollständig</a:t>
            </a:r>
            <a:r>
              <a:rPr lang="en-GB" dirty="0"/>
              <a:t> </a:t>
            </a:r>
            <a:r>
              <a:rPr lang="en-GB" dirty="0" err="1"/>
              <a:t>ausgearbeitete</a:t>
            </a:r>
            <a:r>
              <a:rPr lang="en-GB" dirty="0"/>
              <a:t>, </a:t>
            </a:r>
            <a:r>
              <a:rPr lang="en-GB" dirty="0" err="1"/>
              <a:t>verteilte</a:t>
            </a:r>
            <a:r>
              <a:rPr lang="en-GB" dirty="0"/>
              <a:t> </a:t>
            </a:r>
            <a:r>
              <a:rPr lang="en-GB" dirty="0" err="1"/>
              <a:t>Plattform</a:t>
            </a:r>
            <a:r>
              <a:rPr lang="en-GB" dirty="0"/>
              <a:t> für “Data in Motion”</a:t>
            </a:r>
          </a:p>
          <a:p>
            <a:r>
              <a:rPr lang="en-GB" dirty="0"/>
              <a:t>High-performance/</a:t>
            </a:r>
            <a:r>
              <a:rPr lang="en-GB" dirty="0" err="1"/>
              <a:t>Echtzeit</a:t>
            </a:r>
            <a:r>
              <a:rPr lang="en-GB" dirty="0"/>
              <a:t> messaging system</a:t>
            </a:r>
          </a:p>
          <a:p>
            <a:r>
              <a:rPr lang="en-GB" dirty="0"/>
              <a:t>Software </a:t>
            </a:r>
            <a:r>
              <a:rPr lang="en-GB" dirty="0" err="1"/>
              <a:t>Anknüpfung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“stream processing”</a:t>
            </a:r>
          </a:p>
          <a:p>
            <a:r>
              <a:rPr lang="en-GB" dirty="0" err="1"/>
              <a:t>Datenintegration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Kafka Connect (</a:t>
            </a:r>
            <a:r>
              <a:rPr lang="en-GB" dirty="0" err="1"/>
              <a:t>z.B.</a:t>
            </a:r>
            <a:r>
              <a:rPr lang="en-GB" dirty="0"/>
              <a:t> für </a:t>
            </a:r>
            <a:r>
              <a:rPr lang="en-GB" dirty="0" err="1"/>
              <a:t>Datenbanken</a:t>
            </a:r>
            <a:r>
              <a:rPr lang="en-GB" dirty="0"/>
              <a:t>)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6714937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178AC-3930-6864-50B4-8B241AA0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Brokeranzahl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964CCF-E859-AA39-B31F-F1D4BB80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/>
              <a:t>Uns liegen vor: 2TB Festplatten.</a:t>
            </a:r>
          </a:p>
          <a:p>
            <a:r>
              <a:rPr lang="de-DE" sz="2800"/>
              <a:t>Tägliche Datenproduktion: 1TB.</a:t>
            </a:r>
          </a:p>
          <a:p>
            <a:r>
              <a:rPr lang="de-DE" sz="2800"/>
              <a:t>Speicherdauer der Daten: 7 Tage.</a:t>
            </a:r>
          </a:p>
          <a:p>
            <a:r>
              <a:rPr lang="de-DE" sz="2800" err="1"/>
              <a:t>Replicationsfaktor</a:t>
            </a:r>
            <a:r>
              <a:rPr lang="de-DE" sz="2800"/>
              <a:t>: 3</a:t>
            </a:r>
          </a:p>
          <a:p>
            <a:endParaRPr lang="de-DE" sz="2800"/>
          </a:p>
          <a:p>
            <a:r>
              <a:rPr lang="de-DE" sz="2800"/>
              <a:t>Ohne Replikation: 7TB Speicher benötigt → 4 Broker</a:t>
            </a:r>
          </a:p>
          <a:p>
            <a:r>
              <a:rPr lang="de-DE" sz="2800"/>
              <a:t>Mit Replikation: 21TB Speicher benötigt → 11 Broker</a:t>
            </a:r>
          </a:p>
        </p:txBody>
      </p:sp>
    </p:spTree>
    <p:extLst>
      <p:ext uri="{BB962C8B-B14F-4D97-AF65-F5344CB8AC3E}">
        <p14:creationId xmlns:p14="http://schemas.microsoft.com/office/powerpoint/2010/main" val="23278521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EF223-43A4-D498-4AC1-9A12A475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War das jetzt </a:t>
            </a:r>
            <a:r>
              <a:rPr lang="de-DE" err="1"/>
              <a:t>representativ</a:t>
            </a:r>
            <a:r>
              <a:rPr lang="de-DE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B636F-462A-1538-E112-46E94834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Es sollten für die Produktion passende Testumgebungen geschaffen werden.</a:t>
            </a:r>
          </a:p>
          <a:p>
            <a:r>
              <a:rPr lang="de-DE"/>
              <a:t>Z.B. </a:t>
            </a:r>
            <a:r>
              <a:rPr lang="de-DE">
                <a:hlinkClick r:id="rId2"/>
              </a:rPr>
              <a:t>Apache </a:t>
            </a:r>
            <a:r>
              <a:rPr lang="de-DE" err="1">
                <a:hlinkClick r:id="rId2"/>
              </a:rPr>
              <a:t>JMeter</a:t>
            </a:r>
            <a:r>
              <a:rPr lang="de-DE"/>
              <a:t> unterstützt bei Belastungstests.</a:t>
            </a:r>
          </a:p>
          <a:p>
            <a:r>
              <a:rPr lang="de-DE"/>
              <a:t>Es sollte nicht nur der Idealfall in Betracht gezogen werden (siehe </a:t>
            </a:r>
            <a:r>
              <a:rPr lang="de-DE">
                <a:hlinkClick r:id="rId3"/>
              </a:rPr>
              <a:t>Netflix </a:t>
            </a:r>
            <a:r>
              <a:rPr lang="de-DE" err="1">
                <a:hlinkClick r:id="rId3"/>
              </a:rPr>
              <a:t>Chaosmonkey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38873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54014-E2CF-32F6-453A-473FF549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Einstellungen Linux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E6670-1359-6556-1FE9-5179B12A7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Zero-Copy-Transfer</a:t>
            </a:r>
          </a:p>
          <a:p>
            <a:r>
              <a:rPr lang="de-DE"/>
              <a:t>Einstellungsmöglichkeiten in Linux, um Performance von Kafka zu verbessern: </a:t>
            </a:r>
            <a:r>
              <a:rPr lang="de-DE">
                <a:hlinkClick r:id="rId2"/>
              </a:rPr>
              <a:t>Link</a:t>
            </a:r>
            <a:endParaRPr lang="de-DE"/>
          </a:p>
          <a:p>
            <a:r>
              <a:rPr lang="de-DE"/>
              <a:t>Es gilt immer: </a:t>
            </a:r>
            <a:r>
              <a:rPr lang="de-DE" err="1"/>
              <a:t>verstehen→messen→optimieren</a:t>
            </a:r>
            <a:endParaRPr lang="de-DE"/>
          </a:p>
          <a:p>
            <a:r>
              <a:rPr lang="de-DE"/>
              <a:t>RAID deaktivieren</a:t>
            </a:r>
          </a:p>
        </p:txBody>
      </p:sp>
    </p:spTree>
    <p:extLst>
      <p:ext uri="{BB962C8B-B14F-4D97-AF65-F5344CB8AC3E}">
        <p14:creationId xmlns:p14="http://schemas.microsoft.com/office/powerpoint/2010/main" val="26277237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AAB41-30E2-B36A-E74A-29275EEE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Anpassung der JVM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419434-77C6-3C19-9C7D-EF5D5B940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Infos</a:t>
            </a:r>
            <a:endParaRPr lang="de-DE"/>
          </a:p>
          <a:p>
            <a:r>
              <a:rPr lang="de-DE"/>
              <a:t>Um die JVM besser zu nutzen, können HEAP und GC u.a. angepasst werden: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8684D0-291A-7E07-C7AA-3741A191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4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42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CD0BF-2158-D6BC-56DA-7364C4B7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Überwachung von Kafka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A28E9-0828-94E1-EE9E-3D9FFD5F5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Datenbeschaffung des Clusters ist über JMX (Java Management </a:t>
            </a:r>
            <a:r>
              <a:rPr lang="de-DE" err="1"/>
              <a:t>Extention</a:t>
            </a:r>
            <a:r>
              <a:rPr lang="de-DE"/>
              <a:t>) möglich.</a:t>
            </a:r>
          </a:p>
        </p:txBody>
      </p:sp>
    </p:spTree>
    <p:extLst>
      <p:ext uri="{BB962C8B-B14F-4D97-AF65-F5344CB8AC3E}">
        <p14:creationId xmlns:p14="http://schemas.microsoft.com/office/powerpoint/2010/main" val="1856007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FE057-966C-9E91-E1F4-87E9413C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Mögliche Metriken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23EB364-C5DB-20B2-92AD-657ED8515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533997"/>
              </p:ext>
            </p:extLst>
          </p:nvPr>
        </p:nvGraphicFramePr>
        <p:xfrm>
          <a:off x="457200" y="1600200"/>
          <a:ext cx="82296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512">
                  <a:extLst>
                    <a:ext uri="{9D8B030D-6E8A-4147-A177-3AD203B41FA5}">
                      <a16:colId xmlns:a16="http://schemas.microsoft.com/office/drawing/2014/main" val="1029400053"/>
                    </a:ext>
                  </a:extLst>
                </a:gridCol>
                <a:gridCol w="5994088">
                  <a:extLst>
                    <a:ext uri="{9D8B030D-6E8A-4147-A177-3AD203B41FA5}">
                      <a16:colId xmlns:a16="http://schemas.microsoft.com/office/drawing/2014/main" val="1829771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5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Applikationsmetriken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Von Kafka (JMX interface)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3527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Logging von Kafka (Textform)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7355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Infrastruktur Metriken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Systeme vor Kafka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0711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Synthetic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 Clients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Externe Clients (nicht Kafka Clients) z.B. Kafka Monitor oder Service, der Erreichbarkeit der Services prüft.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3853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Client Metriken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Metriken von Kafka Clients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881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4267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E1B42-BB5D-F002-C743-FF91EBA4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Überwachung von Kafka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65779-4C86-E43E-BAF7-C36D378EF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Cruise Control </a:t>
            </a:r>
            <a:r>
              <a:rPr lang="de-DE"/>
              <a:t>überwacht die Verfügbarkeit von Brokern und verwaltet die </a:t>
            </a:r>
            <a:r>
              <a:rPr lang="de-DE" err="1"/>
              <a:t>Rebalancierzungen</a:t>
            </a:r>
            <a:r>
              <a:rPr lang="de-DE"/>
              <a:t> bei Ausfall oder Überladung.</a:t>
            </a:r>
          </a:p>
        </p:txBody>
      </p:sp>
    </p:spTree>
    <p:extLst>
      <p:ext uri="{BB962C8B-B14F-4D97-AF65-F5344CB8AC3E}">
        <p14:creationId xmlns:p14="http://schemas.microsoft.com/office/powerpoint/2010/main" val="6283468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557B1F2-8BC4-B102-DC99-1B2884E6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Unterreplizierte Partitionen anzeigen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13AB41-46F7-65F9-FA9B-F71AD1B1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Gründe für Unterreplikation:</a:t>
            </a:r>
          </a:p>
          <a:p>
            <a:pPr lvl="1"/>
            <a:r>
              <a:rPr lang="de-DE"/>
              <a:t>Broker down</a:t>
            </a:r>
          </a:p>
          <a:p>
            <a:pPr lvl="1"/>
            <a:r>
              <a:rPr lang="de-DE" err="1"/>
              <a:t>Recourcen</a:t>
            </a:r>
            <a:r>
              <a:rPr lang="de-DE"/>
              <a:t> aufgebraucht</a:t>
            </a:r>
          </a:p>
          <a:p>
            <a:pPr lvl="1"/>
            <a:r>
              <a:rPr lang="de-DE"/>
              <a:t>u.v.m.</a:t>
            </a:r>
          </a:p>
          <a:p>
            <a:pPr lvl="1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6D22784-6DD6-CACB-D093-EC08707CB294}"/>
              </a:ext>
            </a:extLst>
          </p:cNvPr>
          <p:cNvSpPr txBox="1"/>
          <p:nvPr/>
        </p:nvSpPr>
        <p:spPr>
          <a:xfrm>
            <a:off x="2208117" y="4242137"/>
            <a:ext cx="46169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kafka-topics.sh --</a:t>
            </a:r>
            <a:r>
              <a:rPr lang="de-DE" sz="1800" b="0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de-DE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--bootstrap-server=localhost:9092 \</a:t>
            </a:r>
            <a:endParaRPr lang="de-DE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de-DE" sz="18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under-replicated-partitions</a:t>
            </a:r>
            <a:endParaRPr lang="de-DE" b="1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oder</a:t>
            </a:r>
            <a:endParaRPr lang="de-DE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de-DE" sz="18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under</a:t>
            </a: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-min-</a:t>
            </a:r>
            <a:r>
              <a:rPr lang="de-DE" sz="18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irs</a:t>
            </a:r>
            <a:r>
              <a:rPr lang="de-DE" sz="1800" b="1" i="0" u="none" strike="noStrike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1800" b="1" i="0" u="none" strike="noStrike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partitions</a:t>
            </a:r>
            <a:endParaRPr lang="de-DE" b="1">
              <a:effectLst/>
            </a:endParaRPr>
          </a:p>
          <a:p>
            <a:br>
              <a:rPr lang="de-DE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9419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D0362-E851-8C2A-CA5E-A6185E11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Welcher Broker macht Probleme?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112BDBB-3273-04DB-29FA-C6A22B9CE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22917"/>
            <a:ext cx="8229600" cy="4280528"/>
          </a:xfrm>
        </p:spPr>
      </p:pic>
    </p:spTree>
    <p:extLst>
      <p:ext uri="{BB962C8B-B14F-4D97-AF65-F5344CB8AC3E}">
        <p14:creationId xmlns:p14="http://schemas.microsoft.com/office/powerpoint/2010/main" val="36149686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71130-44A4-DFC4-E25A-3E9AA083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Probleme auf Clusterebene:</a:t>
            </a:r>
            <a:br>
              <a:rPr lang="de-DE"/>
            </a:br>
            <a:r>
              <a:rPr lang="de-DE"/>
              <a:t>Ungleichmäßige Auslastung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EB6F83-B523-2089-0A88-503616348D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e-DE"/>
              <a:t>Anzahl Partitionen</a:t>
            </a:r>
          </a:p>
          <a:p>
            <a:r>
              <a:rPr lang="de-DE"/>
              <a:t>Anzahl Leader Partitionen</a:t>
            </a:r>
          </a:p>
          <a:p>
            <a:r>
              <a:rPr lang="de-DE"/>
              <a:t>Nachrichtenrate aller Topics</a:t>
            </a:r>
          </a:p>
          <a:p>
            <a:r>
              <a:rPr lang="de-DE"/>
              <a:t>Ausleserate aller Topics</a:t>
            </a:r>
          </a:p>
          <a:p>
            <a:r>
              <a:rPr lang="de-DE" err="1"/>
              <a:t>Einleserate</a:t>
            </a:r>
            <a:r>
              <a:rPr lang="de-DE"/>
              <a:t> aller Topics</a:t>
            </a:r>
          </a:p>
          <a:p>
            <a:endParaRPr lang="de-DE"/>
          </a:p>
          <a:p>
            <a:r>
              <a:rPr lang="de-DE">
                <a:hlinkClick r:id="rId2"/>
              </a:rPr>
              <a:t>Kafka-Tools</a:t>
            </a:r>
            <a:r>
              <a:rPr lang="de-DE"/>
              <a:t> als Werkzeug zum Ausbalancieren.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74EEAD3-67C7-3D41-BDA9-3D895A7C9B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3297353"/>
            <a:ext cx="4038600" cy="113165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1B4AE1-7275-6156-665F-67D1180ABBFD}"/>
              </a:ext>
            </a:extLst>
          </p:cNvPr>
          <p:cNvSpPr txBox="1"/>
          <p:nvPr/>
        </p:nvSpPr>
        <p:spPr>
          <a:xfrm>
            <a:off x="4836550" y="4605659"/>
            <a:ext cx="366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0070C0"/>
                </a:solidFill>
              </a:rPr>
              <a:t>Beispiel für gleichmäßige Auslastung </a:t>
            </a:r>
          </a:p>
        </p:txBody>
      </p:sp>
    </p:spTree>
    <p:extLst>
      <p:ext uri="{BB962C8B-B14F-4D97-AF65-F5344CB8AC3E}">
        <p14:creationId xmlns:p14="http://schemas.microsoft.com/office/powerpoint/2010/main" val="828159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220B-98C3-4856-904B-0BECA1B0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Was </a:t>
            </a:r>
            <a:r>
              <a:rPr lang="en-GB" err="1"/>
              <a:t>ist</a:t>
            </a:r>
            <a:r>
              <a:rPr lang="en-GB"/>
              <a:t> Kafka?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A583C-E437-4E25-8F0A-509D5F4C0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 dirty="0" err="1"/>
              <a:t>Ursprünglich</a:t>
            </a:r>
            <a:r>
              <a:rPr lang="en-GB" dirty="0"/>
              <a:t> </a:t>
            </a:r>
            <a:r>
              <a:rPr lang="en-GB" dirty="0" err="1"/>
              <a:t>entwickelt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LinkedIn</a:t>
            </a:r>
          </a:p>
          <a:p>
            <a:r>
              <a:rPr lang="en-GB" dirty="0" err="1"/>
              <a:t>Weiterentwicklung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Confluent Inc.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11.01.2011 – Open Source (</a:t>
            </a:r>
            <a:r>
              <a:rPr lang="en-GB" dirty="0">
                <a:hlinkClick r:id="rId3"/>
              </a:rPr>
              <a:t>GitHub</a:t>
            </a:r>
            <a:r>
              <a:rPr lang="en-GB" dirty="0"/>
              <a:t>)</a:t>
            </a:r>
          </a:p>
          <a:p>
            <a:r>
              <a:rPr lang="en-GB" dirty="0"/>
              <a:t>31.09.2021 – Version 3.0</a:t>
            </a:r>
          </a:p>
          <a:p>
            <a:r>
              <a:rPr lang="en-GB" dirty="0"/>
              <a:t>14.01.2022 – Version 3.1</a:t>
            </a:r>
          </a:p>
          <a:p>
            <a:r>
              <a:rPr lang="en-GB" dirty="0"/>
              <a:t>15.07.2022 – Version 3.2</a:t>
            </a:r>
          </a:p>
          <a:p>
            <a:r>
              <a:rPr lang="en-GB" dirty="0"/>
              <a:t>03.10.2022 – Version 3.3.1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Programmiert</a:t>
            </a:r>
            <a:r>
              <a:rPr lang="en-GB" dirty="0"/>
              <a:t> in Scala und Java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73124287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71130-44A4-DFC4-E25A-3E9AA083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Probleme auf Clusterebene:</a:t>
            </a:r>
            <a:br>
              <a:rPr lang="de-DE"/>
            </a:br>
            <a:r>
              <a:rPr lang="de-DE"/>
              <a:t>Ressourcenerschöpfung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EB6F83-B523-2089-0A88-503616348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CPU-Auslastung</a:t>
            </a:r>
          </a:p>
          <a:p>
            <a:r>
              <a:rPr lang="de-DE"/>
              <a:t>Eingehende Netzwerkauslastung</a:t>
            </a:r>
          </a:p>
          <a:p>
            <a:r>
              <a:rPr lang="de-DE"/>
              <a:t>Ausgehende Netzwerkauslastung</a:t>
            </a:r>
          </a:p>
          <a:p>
            <a:r>
              <a:rPr lang="de-DE"/>
              <a:t>Durchschnittliche Wartezeit der Festplatte</a:t>
            </a:r>
          </a:p>
          <a:p>
            <a:r>
              <a:rPr lang="de-DE"/>
              <a:t>Prozentuale Auslastung der Festplatte</a:t>
            </a:r>
          </a:p>
          <a:p>
            <a:endParaRPr lang="de-DE"/>
          </a:p>
          <a:p>
            <a:r>
              <a:rPr lang="de-DE"/>
              <a:t>Probleme dieser Art drücken sich zuerst in Problemen bei der Replizierung aus.</a:t>
            </a:r>
          </a:p>
        </p:txBody>
      </p:sp>
    </p:spTree>
    <p:extLst>
      <p:ext uri="{BB962C8B-B14F-4D97-AF65-F5344CB8AC3E}">
        <p14:creationId xmlns:p14="http://schemas.microsoft.com/office/powerpoint/2010/main" val="16331005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3881B-6161-E0A6-292D-02211A16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Probleme auf Hostebene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8C64A5-28FA-0049-C7D1-D7295495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/>
              <a:t>Hardwareausfall</a:t>
            </a:r>
          </a:p>
          <a:p>
            <a:pPr lvl="1"/>
            <a:r>
              <a:rPr lang="de-DE"/>
              <a:t>Auch eine einzelne ausgefallene Platte kann das ganze System verlangsamen, da diese auch Leader von Partitionen sein wird und ACKs sich so verzögern.</a:t>
            </a:r>
          </a:p>
          <a:p>
            <a:pPr lvl="1"/>
            <a:r>
              <a:rPr lang="de-DE"/>
              <a:t>SMART-Tools einrichten (Self-</a:t>
            </a:r>
            <a:r>
              <a:rPr lang="de-DE" err="1"/>
              <a:t>Monitorin</a:t>
            </a:r>
            <a:r>
              <a:rPr lang="de-DE"/>
              <a:t>, Analysis and Reporting)</a:t>
            </a:r>
          </a:p>
          <a:p>
            <a:r>
              <a:rPr lang="de-DE"/>
              <a:t>Netzwerkprobleme</a:t>
            </a:r>
          </a:p>
          <a:p>
            <a:pPr lvl="1"/>
            <a:r>
              <a:rPr lang="de-DE"/>
              <a:t>Zu kleine </a:t>
            </a:r>
            <a:r>
              <a:rPr lang="de-DE" err="1"/>
              <a:t>Networkbuffer</a:t>
            </a:r>
            <a:endParaRPr lang="de-DE"/>
          </a:p>
          <a:p>
            <a:pPr lvl="1"/>
            <a:r>
              <a:rPr lang="de-DE"/>
              <a:t>Zu viele Verbindungen verbrauchen zu viel Arbeitsspeicher</a:t>
            </a:r>
          </a:p>
          <a:p>
            <a:r>
              <a:rPr lang="de-DE" err="1"/>
              <a:t>Konfikte</a:t>
            </a:r>
            <a:r>
              <a:rPr lang="de-DE"/>
              <a:t> mit anderen Prozessen</a:t>
            </a:r>
          </a:p>
          <a:p>
            <a:r>
              <a:rPr lang="de-DE"/>
              <a:t>Unterschiedliche Konfigurationen</a:t>
            </a:r>
          </a:p>
          <a:p>
            <a:pPr lvl="1"/>
            <a:r>
              <a:rPr lang="de-DE"/>
              <a:t>Lösungen zur Konfigurationssteuerung: </a:t>
            </a:r>
            <a:r>
              <a:rPr lang="de-DE">
                <a:hlinkClick r:id="rId2"/>
              </a:rPr>
              <a:t>chef.io</a:t>
            </a:r>
            <a:r>
              <a:rPr lang="de-DE"/>
              <a:t> oder </a:t>
            </a:r>
            <a:r>
              <a:rPr lang="de-DE">
                <a:hlinkClick r:id="rId3"/>
              </a:rPr>
              <a:t>puppet.com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4001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1DE1C-A95A-78A0-7775-CD5EDD20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Monitoring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EAA85A-4C65-7D69-2E5D-6EC90702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b="1" err="1"/>
              <a:t>Garbage</a:t>
            </a:r>
            <a:r>
              <a:rPr lang="de-DE" b="1"/>
              <a:t> </a:t>
            </a:r>
            <a:r>
              <a:rPr lang="de-DE" b="1" err="1"/>
              <a:t>Collector</a:t>
            </a:r>
            <a:r>
              <a:rPr lang="de-DE" b="1"/>
              <a:t> </a:t>
            </a:r>
            <a:r>
              <a:rPr lang="de-DE"/>
              <a:t>im Blick halten. Ein einzelner GC Cycle sollte nicht zu lange dauern.</a:t>
            </a:r>
          </a:p>
          <a:p>
            <a:r>
              <a:rPr lang="de-DE" b="1" err="1"/>
              <a:t>MaxFileDescriptorCount</a:t>
            </a:r>
            <a:r>
              <a:rPr lang="de-DE"/>
              <a:t> verrät, wie viele </a:t>
            </a:r>
            <a:r>
              <a:rPr lang="de-DE" err="1"/>
              <a:t>Discriptoren</a:t>
            </a:r>
            <a:r>
              <a:rPr lang="de-DE"/>
              <a:t> (FDs) geöffnet werden können (jede Netzwerkverbindung und jedes Log Segment verbraucht eines)</a:t>
            </a:r>
          </a:p>
          <a:p>
            <a:r>
              <a:rPr lang="de-DE"/>
              <a:t>und </a:t>
            </a:r>
            <a:r>
              <a:rPr lang="de-DE" b="1" err="1"/>
              <a:t>OpenFileDescriptorCount</a:t>
            </a:r>
            <a:r>
              <a:rPr lang="de-DE"/>
              <a:t> wie viele FDs genutzt werden. Ggf. muss die maximale Anzahl erhöht werden.</a:t>
            </a:r>
          </a:p>
        </p:txBody>
      </p:sp>
    </p:spTree>
    <p:extLst>
      <p:ext uri="{BB962C8B-B14F-4D97-AF65-F5344CB8AC3E}">
        <p14:creationId xmlns:p14="http://schemas.microsoft.com/office/powerpoint/2010/main" val="8422921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E489D-093A-7BF0-1297-A49083D9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OS Monitoring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043339-74C1-22C2-66B9-44CD2A37F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CPU Auslastung</a:t>
            </a:r>
          </a:p>
          <a:p>
            <a:r>
              <a:rPr lang="de-DE"/>
              <a:t>Arbeitsspeichernutzung</a:t>
            </a:r>
          </a:p>
          <a:p>
            <a:pPr lvl="1"/>
            <a:r>
              <a:rPr lang="de-DE"/>
              <a:t>Wenig Heap, viel Cache</a:t>
            </a:r>
          </a:p>
          <a:p>
            <a:r>
              <a:rPr lang="de-DE"/>
              <a:t>Festplattennutzung</a:t>
            </a:r>
          </a:p>
          <a:p>
            <a:r>
              <a:rPr lang="de-DE"/>
              <a:t>Festplatten I/O</a:t>
            </a:r>
          </a:p>
          <a:p>
            <a:r>
              <a:rPr lang="de-DE"/>
              <a:t>Netzwerkauslastung</a:t>
            </a:r>
          </a:p>
        </p:txBody>
      </p:sp>
    </p:spTree>
    <p:extLst>
      <p:ext uri="{BB962C8B-B14F-4D97-AF65-F5344CB8AC3E}">
        <p14:creationId xmlns:p14="http://schemas.microsoft.com/office/powerpoint/2010/main" val="32166478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35771-B36C-46E6-7B74-76D298A6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Monitoring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CABBA3-0BCC-40C0-48F4-82B94FC2C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Es gibt eine ganze Reihe an Monitoring Tools auf dem Markt:</a:t>
            </a:r>
          </a:p>
          <a:p>
            <a:pPr lvl="1"/>
            <a:r>
              <a:rPr lang="de-DE">
                <a:hlinkClick r:id="rId2"/>
              </a:rPr>
              <a:t>Xinfra Monitor</a:t>
            </a:r>
            <a:r>
              <a:rPr lang="de-DE"/>
              <a:t>: (von LinkedIn)</a:t>
            </a:r>
          </a:p>
          <a:p>
            <a:pPr lvl="1"/>
            <a:r>
              <a:rPr lang="de-DE" err="1">
                <a:hlinkClick r:id="rId3"/>
              </a:rPr>
              <a:t>Burrow</a:t>
            </a:r>
            <a:r>
              <a:rPr lang="de-DE"/>
              <a:t>: (von LinkedIn) Consumer Lag Monitoring</a:t>
            </a:r>
          </a:p>
          <a:p>
            <a:r>
              <a:rPr lang="de-DE"/>
              <a:t>Oder einfach </a:t>
            </a:r>
            <a:r>
              <a:rPr lang="de-DE" err="1"/>
              <a:t>Confluent</a:t>
            </a:r>
            <a:r>
              <a:rPr lang="de-DE"/>
              <a:t> Cloud </a:t>
            </a:r>
            <a:r>
              <a:rPr lang="de-DE" err="1"/>
              <a:t>benutzn</a:t>
            </a:r>
            <a:r>
              <a:rPr lang="de-DE"/>
              <a:t> (oder andere Anbieter)</a:t>
            </a:r>
          </a:p>
          <a:p>
            <a:pPr lvl="1"/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6429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37104-56B5-A639-1693-0CFA4FAD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Mirrormaker</a:t>
            </a:r>
            <a:r>
              <a:rPr lang="de-DE"/>
              <a:t>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905FFF-5B96-6662-9657-BAE5C9A98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Mirrormaker</a:t>
            </a:r>
            <a:r>
              <a:rPr lang="de-DE"/>
              <a:t> 2 besteht aus 3 </a:t>
            </a:r>
            <a:r>
              <a:rPr lang="de-DE" err="1"/>
              <a:t>Connectoren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Nicht nur Sicherheitskopien sind möglich, sondern auch </a:t>
            </a:r>
            <a:r>
              <a:rPr lang="de-DE" err="1"/>
              <a:t>Aggregationcluster</a:t>
            </a:r>
            <a:r>
              <a:rPr lang="de-DE"/>
              <a:t>.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22DF861-7F7D-57EA-149F-17E75E197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530523"/>
              </p:ext>
            </p:extLst>
          </p:nvPr>
        </p:nvGraphicFramePr>
        <p:xfrm>
          <a:off x="1148142" y="2244082"/>
          <a:ext cx="65597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9471">
                  <a:extLst>
                    <a:ext uri="{9D8B030D-6E8A-4147-A177-3AD203B41FA5}">
                      <a16:colId xmlns:a16="http://schemas.microsoft.com/office/drawing/2014/main" val="3287795394"/>
                    </a:ext>
                  </a:extLst>
                </a:gridCol>
                <a:gridCol w="2900275">
                  <a:extLst>
                    <a:ext uri="{9D8B030D-6E8A-4147-A177-3AD203B41FA5}">
                      <a16:colId xmlns:a16="http://schemas.microsoft.com/office/drawing/2014/main" val="3348868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Connectorname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45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Nachrichten/Topics (und ACLs)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MirrorSourceConnector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69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Offsets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MirrorCheckpointConnector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4817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Verbindung zwischen den Clustern prüfen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MirrorHeartbeatConnector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5636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9980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3E726-8780-6235-F2BB-AE2A544E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Aktiv-Passiv-Cluster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DB69B5-9547-2B37-5DA7-7A6D61D03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54" y="2247550"/>
            <a:ext cx="5928691" cy="27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08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F764A3-58F3-72D8-AAC8-B264F43E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Aktiv-Aktiv-Cluster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0B19CA2-3D90-BB3A-EF34-921E27B24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44335"/>
            <a:ext cx="8229600" cy="2637692"/>
          </a:xfrm>
        </p:spPr>
      </p:pic>
    </p:spTree>
    <p:extLst>
      <p:ext uri="{BB962C8B-B14F-4D97-AF65-F5344CB8AC3E}">
        <p14:creationId xmlns:p14="http://schemas.microsoft.com/office/powerpoint/2010/main" val="17740789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B08D1-ECB9-D51C-D6B9-7BE63D4B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Hub-and-</a:t>
            </a:r>
            <a:r>
              <a:rPr lang="de-DE" err="1"/>
              <a:t>Spoke</a:t>
            </a:r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E81BAC-5920-876E-B626-6F3462A4E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683" y="1600200"/>
            <a:ext cx="5720633" cy="4525963"/>
          </a:xfrm>
        </p:spPr>
      </p:pic>
    </p:spTree>
    <p:extLst>
      <p:ext uri="{BB962C8B-B14F-4D97-AF65-F5344CB8AC3E}">
        <p14:creationId xmlns:p14="http://schemas.microsoft.com/office/powerpoint/2010/main" val="33946316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0D6E6-3618-0C66-6D09-14584F6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Komplexe Aggregationsmöglichkeiten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FC1E204-FBC0-1B70-52AC-F1C24198D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937" y="1600200"/>
            <a:ext cx="7320126" cy="4525963"/>
          </a:xfrm>
        </p:spPr>
      </p:pic>
    </p:spTree>
    <p:extLst>
      <p:ext uri="{BB962C8B-B14F-4D97-AF65-F5344CB8AC3E}">
        <p14:creationId xmlns:p14="http://schemas.microsoft.com/office/powerpoint/2010/main" val="380957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Powered By</a:t>
            </a:r>
            <a:endParaRPr lang="en-US" dirty="0"/>
          </a:p>
        </p:txBody>
      </p:sp>
      <p:pic>
        <p:nvPicPr>
          <p:cNvPr id="6" name="PoweredBy">
            <a:hlinkClick r:id="" action="ppaction://media"/>
            <a:extLst>
              <a:ext uri="{FF2B5EF4-FFF2-40B4-BE49-F238E27FC236}">
                <a16:creationId xmlns:a16="http://schemas.microsoft.com/office/drawing/2014/main" id="{E336A01F-336B-42E0-9667-B326842CFF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763" y="14176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6718463"/>
      </p:ext>
    </p:extLst>
  </p:cSld>
  <p:clrMapOvr>
    <a:masterClrMapping/>
  </p:clrMapOvr>
  <p:transition advTm="145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B3042-8FCF-A40C-5D36-E8EB8191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Monitoring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DDC534-927A-5DC3-07DB-39C4492C3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https://github.com/obsidiandynamics/kafdrop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6365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1614-0996-42EA-BAB8-E3E3B85D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Producer Java 11</a:t>
            </a:r>
            <a:endParaRPr lang="en-AT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8450E86-69B8-4DEF-B5D2-D313FF960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70" y="1342297"/>
            <a:ext cx="8295861" cy="529375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gmbh.conteco.custom_kafka_connector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org.apache.kafka.clients.producer.KafkaProducer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org.apache.kafka.clients.producer.ProducerRecord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java.util.Properties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Main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Properties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"client.id"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"surface01"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"bootstrap.servers"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"localhost:9092"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"key.serializer"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org.apache.kafka.common.serialization.StringSerializer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"value.serializer"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org.apache.kafka.common.serialization.StringSerializer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"Starting Producer"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KafkaProducer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producer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KafkaProducer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Runtime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.getRuntime().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addShutdownHook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-&gt; {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"Stopping Producer"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}));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topic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"conteco"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 {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key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"key "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i;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en-GB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onsolas" panose="020B0609020204030204" pitchFamily="49" charset="0"/>
              </a:rPr>
              <a:t>tring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onsolas" panose="020B0609020204030204" pitchFamily="49" charset="0"/>
              </a:rPr>
              <a:t>"java producer "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i;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onsolas" panose="020B0609020204030204" pitchFamily="49" charset="0"/>
              </a:rPr>
              <a:t>ProducerRecord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94DBF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AT" altLang="en-A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kumimoji="0" lang="en-AT" altLang="en-A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563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F946A-31DF-927E-9E30-E003142C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send() - </a:t>
            </a:r>
            <a:r>
              <a:rPr lang="de-DE" err="1"/>
              <a:t>fire</a:t>
            </a:r>
            <a:r>
              <a:rPr lang="de-DE"/>
              <a:t> and </a:t>
            </a:r>
            <a:r>
              <a:rPr lang="de-DE" err="1"/>
              <a:t>forget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51147-1993-1A28-B490-84E487FD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send(</a:t>
            </a:r>
            <a:r>
              <a:rPr lang="de-DE" dirty="0" err="1"/>
              <a:t>record</a:t>
            </a:r>
            <a:r>
              <a:rPr lang="de-DE" dirty="0"/>
              <a:t>) liefert ein Future-Objekt zurück. Da dieses aber nicht auffangen wird, wird einfach weiter gemacht.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F789D0-E8A9-832B-E46B-4F5DA930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4012658"/>
            <a:ext cx="53530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091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1DD58-4500-464C-CA12-7EB44811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send().</a:t>
            </a:r>
            <a:r>
              <a:rPr lang="de-DE" err="1"/>
              <a:t>get</a:t>
            </a:r>
            <a:r>
              <a:rPr lang="de-DE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8709D4-F670-F302-E6EE-7A72677F9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send().</a:t>
            </a:r>
            <a:r>
              <a:rPr lang="de-DE" dirty="0" err="1"/>
              <a:t>get</a:t>
            </a:r>
            <a:r>
              <a:rPr lang="de-DE" dirty="0"/>
              <a:t>() wartet das Programm, bis der </a:t>
            </a:r>
            <a:r>
              <a:rPr lang="de-DE" dirty="0" err="1"/>
              <a:t>Record</a:t>
            </a:r>
            <a:r>
              <a:rPr lang="de-DE" dirty="0"/>
              <a:t> erfolgreich auf Kafka gespeichert wurde.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20BAE0-9E5F-67AC-DD2A-3D952BA1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556372"/>
            <a:ext cx="62484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000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65A86-1706-E436-F429-A0C50BEC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send() mit Callback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B08C29-4B19-1EF6-6F9A-0759059E8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Füge ein </a:t>
            </a:r>
            <a:r>
              <a:rPr lang="de-DE" err="1"/>
              <a:t>Callbackfunktion</a:t>
            </a:r>
            <a:r>
              <a:rPr lang="de-DE"/>
              <a:t> hinzu, die bei erfolgreicher Speicherung auf Kafka oder im Fehlerfall aufgerufen wird.</a:t>
            </a:r>
          </a:p>
          <a:p>
            <a:r>
              <a:rPr lang="de-DE"/>
              <a:t>Funktion nicht zu voll packen!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1C9920-9708-5D7C-E2D4-4D5DAAEF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73" y="4067175"/>
            <a:ext cx="64293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044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1614-0996-42EA-BAB8-E3E3B85D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Consumer C# 10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A306-178C-4314-9DB8-2740FD86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53390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Confluent.Kafka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System.Net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"Starting Consumer"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config =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ConsumerConfig</a:t>
            </a:r>
            <a:endParaRPr lang="en-GB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BootstrapServers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"localhost:9092"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ClientId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Dns.GetHostName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(),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GroupId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GB" sz="900" err="1">
                <a:solidFill>
                  <a:srgbClr val="A31515"/>
                </a:solidFill>
                <a:latin typeface="Cascadia Mono" panose="020B0609020000020004" pitchFamily="49" charset="0"/>
              </a:rPr>
              <a:t>conteco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-consumer-group"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AutoOffsetReset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=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AutoOffsetReset.Earliest</a:t>
            </a:r>
            <a:endParaRPr lang="en-GB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consumer =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ConsumerBuilder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&gt;(config).Build())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consumer.Subscribe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GB" sz="900" err="1">
                <a:solidFill>
                  <a:srgbClr val="A31515"/>
                </a:solidFill>
                <a:latin typeface="Cascadia Mono" panose="020B0609020000020004" pitchFamily="49" charset="0"/>
              </a:rPr>
              <a:t>conteco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en-GB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data =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consumer.Consume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TimeSpan.FromSeconds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(10));</a:t>
            </a:r>
          </a:p>
          <a:p>
            <a:pPr marL="0" indent="0">
              <a:buNone/>
            </a:pPr>
            <a:endParaRPr lang="en-AT" sz="9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(data !=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data.Message.Value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900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ConsumeException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ex)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GB" sz="900">
                <a:solidFill>
                  <a:srgbClr val="A31515"/>
                </a:solidFill>
                <a:latin typeface="Cascadia Mono" panose="020B0609020000020004" pitchFamily="49" charset="0"/>
              </a:rPr>
              <a:t>"Error: "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n-GB" sz="900" err="1">
                <a:solidFill>
                  <a:srgbClr val="000000"/>
                </a:solidFill>
                <a:latin typeface="Cascadia Mono" panose="020B0609020000020004" pitchFamily="49" charset="0"/>
              </a:rPr>
              <a:t>ex.Message</a:t>
            </a:r>
            <a:r>
              <a:rPr lang="en-GB" sz="90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AT" sz="9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AT" sz="900"/>
          </a:p>
        </p:txBody>
      </p:sp>
    </p:spTree>
    <p:extLst>
      <p:ext uri="{BB962C8B-B14F-4D97-AF65-F5344CB8AC3E}">
        <p14:creationId xmlns:p14="http://schemas.microsoft.com/office/powerpoint/2010/main" val="26851091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ACCCA-F9D9-E332-AD09-0DE5C55E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Commit Offsets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B71828-EB7F-B7A6-369C-9865C77B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Die Consumer </a:t>
            </a:r>
            <a:r>
              <a:rPr lang="de-DE" dirty="0" err="1"/>
              <a:t>commiten</a:t>
            </a:r>
            <a:r>
              <a:rPr lang="de-DE" dirty="0"/>
              <a:t> regelmäßig ihre Offsets, sodass bei einem Absturz und Wiederaufnahme der Arbeit keine/möglichst wenig Records erneut verarbeitet werden.</a:t>
            </a:r>
          </a:p>
          <a:p>
            <a:r>
              <a:rPr lang="de-DE" dirty="0"/>
              <a:t>Per Default wird bei jedem </a:t>
            </a:r>
            <a:r>
              <a:rPr lang="de-DE" dirty="0" err="1"/>
              <a:t>poll</a:t>
            </a:r>
            <a:r>
              <a:rPr lang="de-DE" dirty="0"/>
              <a:t>() der Letzte erhaltene Offset übermittelt.</a:t>
            </a:r>
          </a:p>
          <a:p>
            <a:r>
              <a:rPr lang="de-DE" dirty="0"/>
              <a:t>Mit </a:t>
            </a:r>
            <a:r>
              <a:rPr lang="de-DE" dirty="0" err="1"/>
              <a:t>commitSync</a:t>
            </a:r>
            <a:r>
              <a:rPr lang="de-DE" dirty="0"/>
              <a:t>() und </a:t>
            </a:r>
            <a:r>
              <a:rPr lang="de-DE" dirty="0" err="1"/>
              <a:t>commitAsync</a:t>
            </a:r>
            <a:r>
              <a:rPr lang="de-DE" dirty="0"/>
              <a:t>() kann ein dass </a:t>
            </a:r>
            <a:r>
              <a:rPr lang="de-DE" dirty="0" err="1"/>
              <a:t>commiten</a:t>
            </a:r>
            <a:r>
              <a:rPr lang="de-DE" dirty="0"/>
              <a:t> der Offsets manuell angestoßen werden.</a:t>
            </a:r>
          </a:p>
        </p:txBody>
      </p:sp>
    </p:spTree>
    <p:extLst>
      <p:ext uri="{BB962C8B-B14F-4D97-AF65-F5344CB8AC3E}">
        <p14:creationId xmlns:p14="http://schemas.microsoft.com/office/powerpoint/2010/main" val="8297932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530878-535F-E159-ED0F-721F4E01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Folgen von </a:t>
            </a:r>
            <a:r>
              <a:rPr lang="de-DE" err="1"/>
              <a:t>uncommiteten</a:t>
            </a:r>
            <a:r>
              <a:rPr lang="de-DE"/>
              <a:t> Offsets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275675C-00B3-91CD-500D-B59D39DE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877344"/>
            <a:ext cx="45720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28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78F5F-DC96-1765-AFCB-C3D88EF3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Folgen von zu frühem Commit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FFC17C7-D2E5-F8A3-6A6D-467293C95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187" y="2705894"/>
            <a:ext cx="46196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263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B2C1D-D550-B913-E50E-D9F4A255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commitSync</a:t>
            </a:r>
            <a:r>
              <a:rPr lang="de-DE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9EAE3-0AC5-5CAD-06E5-227A6E02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Methode wartet auf Antwort und schickt immer wieder Anfragen ab.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6A31F0-052C-0D34-55DA-825F8A1D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3127375"/>
            <a:ext cx="5934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5BFB-2ADF-4DFA-A25F-E7E2E19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Use cases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AF665F-0194-4A07-4698-A4B6ABD7E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23" t="23937" r="1949" b="6669"/>
          <a:stretch/>
        </p:blipFill>
        <p:spPr>
          <a:xfrm>
            <a:off x="457200" y="2247941"/>
            <a:ext cx="8229600" cy="32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143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170E8-046C-246A-F7EC-D1AC8C0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commitAsync</a:t>
            </a:r>
            <a:r>
              <a:rPr lang="de-DE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713A3E-5DA8-55CF-640F-76DBE27F0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 wartet nicht auf Antwort und schickt nur ein Mal eine Nachricht an den Brocker.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ADD8BD0-9B07-BA5A-72ED-99AA18FAC825}"/>
              </a:ext>
            </a:extLst>
          </p:cNvPr>
          <p:cNvGrpSpPr/>
          <p:nvPr/>
        </p:nvGrpSpPr>
        <p:grpSpPr>
          <a:xfrm>
            <a:off x="1695450" y="3193713"/>
            <a:ext cx="5753100" cy="2505075"/>
            <a:chOff x="1695450" y="3193713"/>
            <a:chExt cx="5753100" cy="250507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80CA6BE-9087-8E46-575B-FD4CA3B1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5450" y="3193713"/>
              <a:ext cx="5753100" cy="135255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A68D553-321B-B99B-49B0-B552B99F5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5450" y="4403388"/>
              <a:ext cx="53721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7844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DFCB0-11F2-5546-B358-A8BE23F1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commitAsync</a:t>
            </a:r>
            <a:r>
              <a:rPr lang="de-DE"/>
              <a:t>() mit Callback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EE3F56F-0054-5874-102C-A2268FAE9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2039144"/>
            <a:ext cx="59721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368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F0B3-27D2-2786-5993-7D9BBD12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Committe speziellen Offset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8D1A6F0-3247-5047-1AE0-3286FDCB5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681956"/>
            <a:ext cx="5943600" cy="4362450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2B4922D-757A-7D7F-4A96-59F4174EFBD7}"/>
              </a:ext>
            </a:extLst>
          </p:cNvPr>
          <p:cNvSpPr/>
          <p:nvPr/>
        </p:nvSpPr>
        <p:spPr>
          <a:xfrm>
            <a:off x="4345021" y="5214026"/>
            <a:ext cx="1134894" cy="2075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2DE543-477F-0B9B-5BAE-11B6C74DF513}"/>
              </a:ext>
            </a:extLst>
          </p:cNvPr>
          <p:cNvSpPr/>
          <p:nvPr/>
        </p:nvSpPr>
        <p:spPr>
          <a:xfrm>
            <a:off x="5479915" y="1728281"/>
            <a:ext cx="1134894" cy="2075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ECFEE7-E005-0604-7B76-CACEE7DFB405}"/>
              </a:ext>
            </a:extLst>
          </p:cNvPr>
          <p:cNvSpPr/>
          <p:nvPr/>
        </p:nvSpPr>
        <p:spPr>
          <a:xfrm>
            <a:off x="2315181" y="4429328"/>
            <a:ext cx="1465635" cy="2075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6687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7CB47-A6EF-6D76-03B6-DE52FEC8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Partitionen vor Shutdown </a:t>
            </a:r>
            <a:r>
              <a:rPr lang="de-DE" err="1"/>
              <a:t>commiten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34BC5C-6BF5-DF39-E30E-944536ED8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31201" cy="4525963"/>
          </a:xfrm>
        </p:spPr>
        <p:txBody>
          <a:bodyPr/>
          <a:lstStyle/>
          <a:p>
            <a:r>
              <a:rPr lang="de-DE"/>
              <a:t>Implementiere das Interface </a:t>
            </a:r>
            <a:r>
              <a:rPr lang="de-DE" err="1"/>
              <a:t>ConsumerRebalanceListener</a:t>
            </a:r>
            <a:r>
              <a:rPr lang="de-DE"/>
              <a:t>.</a:t>
            </a:r>
          </a:p>
          <a:p>
            <a:r>
              <a:rPr lang="de-DE"/>
              <a:t>In dieser führe bei </a:t>
            </a:r>
            <a:r>
              <a:rPr lang="de-DE" err="1"/>
              <a:t>onPartitionRevoked</a:t>
            </a:r>
            <a:r>
              <a:rPr lang="de-DE"/>
              <a:t>() das </a:t>
            </a:r>
            <a:r>
              <a:rPr lang="de-DE" err="1"/>
              <a:t>commit</a:t>
            </a:r>
            <a:r>
              <a:rPr lang="de-DE"/>
              <a:t> aus.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A231870-C6A1-2012-5EC6-BFE5A240898F}"/>
              </a:ext>
            </a:extLst>
          </p:cNvPr>
          <p:cNvGrpSpPr/>
          <p:nvPr/>
        </p:nvGrpSpPr>
        <p:grpSpPr>
          <a:xfrm>
            <a:off x="4488401" y="1149655"/>
            <a:ext cx="4198399" cy="5708345"/>
            <a:chOff x="1424190" y="2171700"/>
            <a:chExt cx="6233910" cy="863394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EF00904-A30A-D92E-8BD3-B609267E5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900" y="2171700"/>
              <a:ext cx="6172200" cy="25146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4C7C85D-7B75-61EA-9C25-0602548E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4190" y="4709640"/>
              <a:ext cx="6010275" cy="60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87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Kafka adoption and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ym typeface="Wingdings"/>
              </a:rPr>
              <a:t>LinkedIn:</a:t>
            </a:r>
            <a:r>
              <a:rPr lang="en-US" sz="2000" dirty="0">
                <a:sym typeface="Wingdings"/>
              </a:rPr>
              <a:t> activity streams, operational metrics, data bus</a:t>
            </a:r>
          </a:p>
          <a:p>
            <a:pPr lvl="1"/>
            <a:r>
              <a:rPr lang="en-US" sz="1800" dirty="0">
                <a:sym typeface="Wingdings"/>
              </a:rPr>
              <a:t>400 nodes, 18k topics, 220B msg/day (peak 3.2M msg/s)</a:t>
            </a:r>
          </a:p>
          <a:p>
            <a:r>
              <a:rPr lang="en-US" sz="2000" b="1" dirty="0">
                <a:sym typeface="Wingdings"/>
              </a:rPr>
              <a:t>Netflix</a:t>
            </a:r>
            <a:r>
              <a:rPr lang="en-US" sz="2000" dirty="0">
                <a:sym typeface="Wingdings"/>
              </a:rPr>
              <a:t>: real-time monitoring and event processing</a:t>
            </a:r>
          </a:p>
          <a:p>
            <a:r>
              <a:rPr lang="en-US" sz="2000" b="1" dirty="0">
                <a:sym typeface="Wingdings"/>
              </a:rPr>
              <a:t>Twitter</a:t>
            </a:r>
            <a:r>
              <a:rPr lang="en-US" sz="2000" dirty="0">
                <a:sym typeface="Wingdings"/>
              </a:rPr>
              <a:t>: as part of their Storm real-time data pipelines</a:t>
            </a:r>
          </a:p>
          <a:p>
            <a:r>
              <a:rPr lang="en-US" sz="2000" b="1" dirty="0">
                <a:sym typeface="Wingdings"/>
              </a:rPr>
              <a:t>Spotify</a:t>
            </a:r>
            <a:r>
              <a:rPr lang="en-US" sz="2000" dirty="0">
                <a:sym typeface="Wingdings"/>
              </a:rPr>
              <a:t>: log delivery (from 4h down to 10s), Hadoop</a:t>
            </a:r>
          </a:p>
          <a:p>
            <a:r>
              <a:rPr lang="en-US" sz="2000" b="1" dirty="0" err="1">
                <a:sym typeface="Wingdings"/>
              </a:rPr>
              <a:t>Loggly</a:t>
            </a:r>
            <a:r>
              <a:rPr lang="en-US" sz="2000" dirty="0">
                <a:sym typeface="Wingdings"/>
              </a:rPr>
              <a:t>: log collection and processing</a:t>
            </a:r>
          </a:p>
          <a:p>
            <a:r>
              <a:rPr lang="en-US" sz="2000" b="1" dirty="0">
                <a:sym typeface="Wingdings"/>
              </a:rPr>
              <a:t>Mozilla</a:t>
            </a:r>
            <a:r>
              <a:rPr lang="en-US" sz="2000" dirty="0">
                <a:sym typeface="Wingdings"/>
              </a:rPr>
              <a:t>: telemetry data</a:t>
            </a:r>
          </a:p>
          <a:p>
            <a:r>
              <a:rPr lang="en-US" sz="2000" dirty="0">
                <a:sym typeface="Wingdings"/>
              </a:rPr>
              <a:t>Airbnb, Cisco, </a:t>
            </a:r>
            <a:r>
              <a:rPr lang="en-US" sz="2000" dirty="0" err="1">
                <a:sym typeface="Wingdings"/>
              </a:rPr>
              <a:t>Gnip</a:t>
            </a:r>
            <a:r>
              <a:rPr lang="en-US" sz="2000" dirty="0">
                <a:sym typeface="Wingdings"/>
              </a:rPr>
              <a:t>, </a:t>
            </a:r>
            <a:r>
              <a:rPr lang="en-US" sz="2000" dirty="0" err="1">
                <a:sym typeface="Wingdings"/>
              </a:rPr>
              <a:t>InfoChimps</a:t>
            </a:r>
            <a:r>
              <a:rPr lang="en-US" sz="2000" dirty="0">
                <a:sym typeface="Wingdings"/>
              </a:rPr>
              <a:t>, </a:t>
            </a:r>
            <a:r>
              <a:rPr lang="en-US" sz="2000" dirty="0" err="1">
                <a:sym typeface="Wingdings"/>
              </a:rPr>
              <a:t>Ooyala</a:t>
            </a:r>
            <a:r>
              <a:rPr lang="en-US" sz="2000" dirty="0">
                <a:sym typeface="Wingdings"/>
              </a:rPr>
              <a:t>, Square, Uber,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C8B75-4858-41E6-BEC3-A0853FA4AC5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58DF-E923-4D8D-B7BD-BDBBD349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Was </a:t>
            </a:r>
            <a:r>
              <a:rPr lang="en-GB" err="1"/>
              <a:t>macht</a:t>
            </a:r>
            <a:r>
              <a:rPr lang="en-GB"/>
              <a:t> LinkedIn </a:t>
            </a:r>
            <a:r>
              <a:rPr lang="en-GB" err="1"/>
              <a:t>damit</a:t>
            </a:r>
            <a:r>
              <a:rPr lang="en-GB"/>
              <a:t>?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2040-80AC-4755-A3AB-D11D61626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838C9-C8E1-48F0-B128-82A1A6C5E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" y="1483818"/>
            <a:ext cx="8810897" cy="40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err="1"/>
              <a:t>Umfang</a:t>
            </a:r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idx="1"/>
          </p:nvPr>
        </p:nvSpPr>
        <p:spPr>
          <a:xfrm>
            <a:off x="500062" y="2232421"/>
            <a:ext cx="6512208" cy="4181442"/>
          </a:xfrm>
          <a:ln/>
        </p:spPr>
        <p:txBody>
          <a:bodyPr>
            <a:normAutofit fontScale="85000" lnSpcReduction="10000"/>
          </a:bodyPr>
          <a:lstStyle/>
          <a:p>
            <a:pPr marL="449817">
              <a:buFont typeface="Wingdings" charset="2"/>
              <a:buChar char="§"/>
            </a:pP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hunderte</a:t>
            </a:r>
            <a:r>
              <a:rPr lang="en-US" dirty="0"/>
              <a:t> Broker </a:t>
            </a:r>
            <a:r>
              <a:rPr lang="en-US" dirty="0" err="1"/>
              <a:t>umfassen</a:t>
            </a:r>
            <a:endParaRPr lang="en-US" dirty="0"/>
          </a:p>
          <a:p>
            <a:pPr marL="106917" indent="0">
              <a:buNone/>
            </a:pPr>
            <a:endParaRPr lang="en-US" dirty="0"/>
          </a:p>
          <a:p>
            <a:pPr marL="449817">
              <a:buFont typeface="Wingdings" charset="2"/>
              <a:buChar char="§"/>
            </a:pPr>
            <a:r>
              <a:rPr lang="en-US" dirty="0"/>
              <a:t>20 </a:t>
            </a:r>
            <a:r>
              <a:rPr lang="en-US" dirty="0" err="1"/>
              <a:t>Milliarden</a:t>
            </a:r>
            <a:r>
              <a:rPr lang="en-US" dirty="0"/>
              <a:t> Events/Tag</a:t>
            </a:r>
          </a:p>
          <a:p>
            <a:pPr marL="449817">
              <a:buFont typeface="Wingdings" charset="2"/>
              <a:buChar char="§"/>
            </a:pPr>
            <a:endParaRPr lang="en-US" dirty="0"/>
          </a:p>
          <a:p>
            <a:pPr marL="449817">
              <a:buFont typeface="Wingdings" charset="2"/>
              <a:buChar char="§"/>
            </a:pPr>
            <a:r>
              <a:rPr lang="en-US" dirty="0"/>
              <a:t>3 TB/Tag</a:t>
            </a:r>
          </a:p>
          <a:p>
            <a:pPr marL="449817">
              <a:buFont typeface="Wingdings" charset="2"/>
              <a:buChar char="§"/>
            </a:pPr>
            <a:endParaRPr lang="en-US" dirty="0"/>
          </a:p>
          <a:p>
            <a:pPr marL="449817">
              <a:buFont typeface="Wingdings" charset="2"/>
              <a:buChar char="§"/>
            </a:pPr>
            <a:r>
              <a:rPr lang="en-US" dirty="0"/>
              <a:t>150.000 Events/Sek</a:t>
            </a:r>
          </a:p>
          <a:p>
            <a:pPr marL="449817">
              <a:buFont typeface="Wingdings" charset="2"/>
              <a:buChar char="§"/>
            </a:pPr>
            <a:endParaRPr lang="en-US" dirty="0"/>
          </a:p>
          <a:p>
            <a:pPr marL="449817">
              <a:buFont typeface="Wingdings" charset="2"/>
              <a:buChar char="§"/>
            </a:pPr>
            <a:r>
              <a:rPr lang="en-US" dirty="0" err="1"/>
              <a:t>Hohe</a:t>
            </a:r>
            <a:r>
              <a:rPr lang="en-US" dirty="0"/>
              <a:t> Performance – </a:t>
            </a:r>
            <a:r>
              <a:rPr lang="en-US" dirty="0" err="1"/>
              <a:t>Latenz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10 </a:t>
            </a:r>
            <a:r>
              <a:rPr lang="en-US" dirty="0" err="1"/>
              <a:t>ms</a:t>
            </a:r>
            <a:endParaRPr lang="en-US" dirty="0"/>
          </a:p>
          <a:p>
            <a:pPr marL="449817">
              <a:buFont typeface="Wingdings" charset="2"/>
              <a:buChar char="§"/>
            </a:pPr>
            <a:endParaRPr 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5460" y="2674721"/>
            <a:ext cx="3881340" cy="258533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2430867"/>
      </p:ext>
    </p:extLst>
  </p:cSld>
  <p:clrMapOvr>
    <a:masterClrMapping/>
  </p:clrMapOvr>
  <p:transition advTm="18633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F694B-FDCC-1431-1161-77317D2C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 am Ende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2CF94E-C4BB-3BC9-C8FC-A6C37A411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724" y="1600200"/>
            <a:ext cx="4502552" cy="4525963"/>
          </a:xfrm>
        </p:spPr>
      </p:pic>
    </p:spTree>
    <p:extLst>
      <p:ext uri="{BB962C8B-B14F-4D97-AF65-F5344CB8AC3E}">
        <p14:creationId xmlns:p14="http://schemas.microsoft.com/office/powerpoint/2010/main" val="3791394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47DC4-C8CC-6FCF-89AC-485AB453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Wieso ist Kafka so schnell?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D586EF-A261-526B-A0AF-8212EA1D0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6691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Kafka speichert alles in </a:t>
            </a:r>
            <a:r>
              <a:rPr lang="de-DE" b="1" dirty="0"/>
              <a:t>Logs</a:t>
            </a:r>
            <a:r>
              <a:rPr lang="de-DE" dirty="0"/>
              <a:t>.</a:t>
            </a:r>
          </a:p>
          <a:p>
            <a:r>
              <a:rPr lang="de-DE" dirty="0"/>
              <a:t>Logs lassen sich schnell und vorhersehbar lesen und einfach befüllen.</a:t>
            </a:r>
          </a:p>
          <a:p>
            <a:r>
              <a:rPr lang="de-DE" dirty="0"/>
              <a:t>Es entsteht automatisch eine Historie.</a:t>
            </a:r>
          </a:p>
          <a:p>
            <a:r>
              <a:rPr lang="de-DE" dirty="0"/>
              <a:t>Nicht mehr: Wie ist der Zustand? (Wie in Datenbanken)</a:t>
            </a:r>
          </a:p>
          <a:p>
            <a:r>
              <a:rPr lang="de-DE" dirty="0"/>
              <a:t>Sondern: </a:t>
            </a:r>
            <a:r>
              <a:rPr lang="de-DE" b="1" dirty="0"/>
              <a:t>Was ist passiert?</a:t>
            </a:r>
          </a:p>
          <a:p>
            <a:r>
              <a:rPr lang="de-DE" dirty="0"/>
              <a:t>Kafka schreibt zunächst nur in den Page Cache der Festplatte und überlässt dem Betriebssystem das persistieren auf der Festplatte.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AAF54B-FF43-041A-8F42-3EB714C4D011}"/>
              </a:ext>
            </a:extLst>
          </p:cNvPr>
          <p:cNvGrpSpPr/>
          <p:nvPr/>
        </p:nvGrpSpPr>
        <p:grpSpPr>
          <a:xfrm>
            <a:off x="1761935" y="5323295"/>
            <a:ext cx="6134750" cy="1081977"/>
            <a:chOff x="1683661" y="5501385"/>
            <a:chExt cx="6134750" cy="1081977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2ED00C-8132-6414-DE03-E46BC43C3760}"/>
                </a:ext>
              </a:extLst>
            </p:cNvPr>
            <p:cNvSpPr/>
            <p:nvPr/>
          </p:nvSpPr>
          <p:spPr>
            <a:xfrm>
              <a:off x="2192924" y="5963533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0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37F13CE-D82F-8839-2DD1-A8C102D28A63}"/>
                </a:ext>
              </a:extLst>
            </p:cNvPr>
            <p:cNvSpPr/>
            <p:nvPr/>
          </p:nvSpPr>
          <p:spPr>
            <a:xfrm>
              <a:off x="2810706" y="5963532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1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DB4AA4E-8DA3-60B1-4265-C43CFCCC0DAC}"/>
                </a:ext>
              </a:extLst>
            </p:cNvPr>
            <p:cNvSpPr/>
            <p:nvPr/>
          </p:nvSpPr>
          <p:spPr>
            <a:xfrm>
              <a:off x="3428488" y="5963531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2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13C702D-28E5-BDF0-AF84-38F901E3BE7E}"/>
                </a:ext>
              </a:extLst>
            </p:cNvPr>
            <p:cNvSpPr/>
            <p:nvPr/>
          </p:nvSpPr>
          <p:spPr>
            <a:xfrm>
              <a:off x="4046270" y="5963530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3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9E5E648-05AA-01DC-A8E2-136A3C2800F2}"/>
                </a:ext>
              </a:extLst>
            </p:cNvPr>
            <p:cNvSpPr/>
            <p:nvPr/>
          </p:nvSpPr>
          <p:spPr>
            <a:xfrm>
              <a:off x="4664052" y="5963529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4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1C7293E-77F6-500E-4802-81DCD4C7393F}"/>
                </a:ext>
              </a:extLst>
            </p:cNvPr>
            <p:cNvSpPr/>
            <p:nvPr/>
          </p:nvSpPr>
          <p:spPr>
            <a:xfrm>
              <a:off x="5281834" y="5963528"/>
              <a:ext cx="625965" cy="619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5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5A80F79-9928-7ED4-6823-06D08321C0CA}"/>
                </a:ext>
              </a:extLst>
            </p:cNvPr>
            <p:cNvSpPr/>
            <p:nvPr/>
          </p:nvSpPr>
          <p:spPr>
            <a:xfrm>
              <a:off x="5899616" y="5963527"/>
              <a:ext cx="625965" cy="619829"/>
            </a:xfrm>
            <a:prstGeom prst="rect">
              <a:avLst/>
            </a:prstGeom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/>
                <a:t>6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8441144-F1E1-CF7F-D758-03684C5406AF}"/>
                </a:ext>
              </a:extLst>
            </p:cNvPr>
            <p:cNvSpPr txBox="1"/>
            <p:nvPr/>
          </p:nvSpPr>
          <p:spPr>
            <a:xfrm>
              <a:off x="1683661" y="5501385"/>
              <a:ext cx="16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Leserichtung →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9236F0B-759A-5202-8367-A470FA4A9809}"/>
                </a:ext>
              </a:extLst>
            </p:cNvPr>
            <p:cNvSpPr txBox="1"/>
            <p:nvPr/>
          </p:nvSpPr>
          <p:spPr>
            <a:xfrm>
              <a:off x="5899616" y="5532437"/>
              <a:ext cx="1918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Schreibrichtung 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66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6D02-7CB1-4385-AFCB-816596D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Kafka </a:t>
            </a:r>
            <a:r>
              <a:rPr lang="en-GB" err="1"/>
              <a:t>unterstützt</a:t>
            </a:r>
            <a:r>
              <a:rPr lang="en-GB"/>
              <a:t> </a:t>
            </a:r>
            <a:r>
              <a:rPr lang="en-GB" err="1"/>
              <a:t>Microservicedesign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22B66-57C0-4A64-BF6B-B5486013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748AE-0EDD-4AC8-92A9-A5EACD3D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82" y="1600200"/>
            <a:ext cx="7741035" cy="43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23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883D-160B-4302-91FC-48C65A1B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Typischer</a:t>
            </a:r>
            <a:r>
              <a:rPr lang="en-GB"/>
              <a:t> </a:t>
            </a:r>
            <a:r>
              <a:rPr lang="en-GB" err="1"/>
              <a:t>Anwendungsfall</a:t>
            </a:r>
            <a:endParaRPr lang="en-AT"/>
          </a:p>
        </p:txBody>
      </p:sp>
      <p:pic>
        <p:nvPicPr>
          <p:cNvPr id="7170" name="Picture 2" descr="Where Kafka fits in">
            <a:extLst>
              <a:ext uri="{FF2B5EF4-FFF2-40B4-BE49-F238E27FC236}">
                <a16:creationId xmlns:a16="http://schemas.microsoft.com/office/drawing/2014/main" id="{AD3A756B-74A2-4CA7-A037-A8E02B99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48" y="1663742"/>
            <a:ext cx="7182703" cy="45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09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8C334-5C9B-AF2E-41BD-120FCBB5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Kafka Cluster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86CAD47-F837-19FD-7514-CAFF5D4A8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291" y="1600200"/>
            <a:ext cx="506941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6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Producer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Produzieren Nachrichten, wie im Kafka Cluster gespeichert werden.</a:t>
            </a:r>
          </a:p>
          <a:p>
            <a:r>
              <a:rPr lang="de-DE" dirty="0"/>
              <a:t>Können mit Java, Python </a:t>
            </a:r>
            <a:r>
              <a:rPr lang="de-DE" dirty="0" err="1"/>
              <a:t>uvm</a:t>
            </a:r>
            <a:r>
              <a:rPr lang="de-DE" dirty="0"/>
              <a:t>. implementiert werden.</a:t>
            </a:r>
          </a:p>
          <a:p>
            <a:r>
              <a:rPr lang="de-DE" dirty="0"/>
              <a:t>Trägt viel Verantwortung und entscheidet selbst, wohin die Daten geschrieben werden.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2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Consumer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Ließt Nachrichten aus dem Kafka Cluster aus</a:t>
            </a:r>
          </a:p>
          <a:p>
            <a:r>
              <a:rPr lang="de-DE" dirty="0"/>
              <a:t>Nachrichten werden dabei </a:t>
            </a:r>
            <a:r>
              <a:rPr lang="de-DE" b="1" dirty="0"/>
              <a:t>nicht</a:t>
            </a:r>
            <a:r>
              <a:rPr lang="de-DE" dirty="0"/>
              <a:t> verbraucht.</a:t>
            </a:r>
          </a:p>
          <a:p>
            <a:r>
              <a:rPr lang="de-DE" dirty="0"/>
              <a:t>Können mit Java, Python </a:t>
            </a:r>
            <a:r>
              <a:rPr lang="de-DE" dirty="0" err="1"/>
              <a:t>uvm</a:t>
            </a:r>
            <a:r>
              <a:rPr lang="de-DE" dirty="0"/>
              <a:t>. implementiert werden.</a:t>
            </a:r>
          </a:p>
          <a:p>
            <a:r>
              <a:rPr lang="de-DE" dirty="0"/>
              <a:t>Werden in </a:t>
            </a:r>
            <a:r>
              <a:rPr lang="de-DE" dirty="0" err="1"/>
              <a:t>Consumergroups</a:t>
            </a:r>
            <a:r>
              <a:rPr lang="de-DE" dirty="0"/>
              <a:t> zusammengefasst, um Arbeit zu </a:t>
            </a:r>
            <a:r>
              <a:rPr lang="de-DE" dirty="0" err="1"/>
              <a:t>paralellisieren</a:t>
            </a:r>
            <a:r>
              <a:rPr lang="de-DE" dirty="0"/>
              <a:t>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Broker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Eine Kafka-Instanz, in der Nachrichten gespeichert werden. (Festplatte, Cloud, Rechenzentrum usw.)</a:t>
            </a:r>
          </a:p>
          <a:p>
            <a:r>
              <a:rPr lang="de-DE" dirty="0"/>
              <a:t>Jeder Broker sollte auf einer anderen Maschine liegen (Ausfallsicherheit).</a:t>
            </a:r>
          </a:p>
          <a:p>
            <a:r>
              <a:rPr lang="de-DE" dirty="0"/>
              <a:t>Übernimmt möglichst wenig Aufgaben. Denn: Optimiert auf schnelles Schreiben und Lesen von Nachrichten.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Topic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Nachrichten werden immer in ein Topic geschrieben.</a:t>
            </a:r>
          </a:p>
          <a:p>
            <a:r>
              <a:rPr lang="de-DE" dirty="0"/>
              <a:t>Ein Topic besteht aus mehreren Partitionen. (Verteilen sich auf verschiedene Broker)</a:t>
            </a:r>
          </a:p>
          <a:p>
            <a:r>
              <a:rPr lang="de-DE" dirty="0"/>
              <a:t>Jede Partition wird auf andere Broker repliziert (Ausfallsicherheit)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4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</a:t>
            </a:r>
            <a:r>
              <a:rPr lang="de-DE" err="1"/>
              <a:t>Zookeeper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Eigenes Produkt von Apache</a:t>
            </a:r>
          </a:p>
          <a:p>
            <a:r>
              <a:rPr lang="de-DE" dirty="0"/>
              <a:t>Steuert und Überwacht das Kafka Cluster.</a:t>
            </a:r>
          </a:p>
          <a:p>
            <a:r>
              <a:rPr lang="de-DE" dirty="0"/>
              <a:t>Nutzt den </a:t>
            </a:r>
            <a:r>
              <a:rPr lang="de-DE" dirty="0" err="1"/>
              <a:t>Paxos</a:t>
            </a:r>
            <a:r>
              <a:rPr lang="de-DE" dirty="0"/>
              <a:t>-Algorithmus um Mehrheitsmeinung zu bilden.</a:t>
            </a:r>
          </a:p>
          <a:p>
            <a:r>
              <a:rPr lang="de-DE" dirty="0"/>
              <a:t>Speichert Metadaten.</a:t>
            </a:r>
          </a:p>
          <a:p>
            <a:r>
              <a:rPr lang="de-DE" dirty="0" err="1"/>
              <a:t>Zookeeper</a:t>
            </a:r>
            <a:r>
              <a:rPr lang="de-DE" dirty="0"/>
              <a:t> soll von Kraft ersetzt werden (ab. 3.3.1)</a:t>
            </a:r>
          </a:p>
          <a:p>
            <a:r>
              <a:rPr lang="de-DE" dirty="0"/>
              <a:t>Ist vergleichsweise langsam und Beschränkt </a:t>
            </a:r>
            <a:r>
              <a:rPr lang="de-DE" dirty="0" err="1"/>
              <a:t>größe</a:t>
            </a:r>
            <a:r>
              <a:rPr lang="de-DE" dirty="0"/>
              <a:t> eines Clusters auf 200 000 Partitionen.</a:t>
            </a:r>
          </a:p>
          <a:p>
            <a:r>
              <a:rPr lang="de-DE" dirty="0"/>
              <a:t>Größe des </a:t>
            </a:r>
            <a:r>
              <a:rPr lang="de-DE" dirty="0" err="1"/>
              <a:t>Zookeeper</a:t>
            </a:r>
            <a:r>
              <a:rPr lang="de-DE" dirty="0"/>
              <a:t> Clusters: 3,5 oder 7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  <p:sp>
        <p:nvSpPr>
          <p:cNvPr id="4" name="Legende: mit Pfeil nach unten 3">
            <a:extLst>
              <a:ext uri="{FF2B5EF4-FFF2-40B4-BE49-F238E27FC236}">
                <a16:creationId xmlns:a16="http://schemas.microsoft.com/office/drawing/2014/main" id="{9A5DF4AF-A154-9A43-EAF3-95F18F73BB57}"/>
              </a:ext>
            </a:extLst>
          </p:cNvPr>
          <p:cNvSpPr/>
          <p:nvPr/>
        </p:nvSpPr>
        <p:spPr>
          <a:xfrm>
            <a:off x="5247060" y="1092370"/>
            <a:ext cx="2872076" cy="1067823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err="1"/>
              <a:t>Zookeeper</a:t>
            </a:r>
            <a:r>
              <a:rPr lang="de-DE"/>
              <a:t> Cluster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26D04A-4CB7-1DEF-5155-0D29FFC5D75B}"/>
              </a:ext>
            </a:extLst>
          </p:cNvPr>
          <p:cNvSpPr/>
          <p:nvPr/>
        </p:nvSpPr>
        <p:spPr>
          <a:xfrm>
            <a:off x="5375936" y="1417638"/>
            <a:ext cx="675060" cy="2638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ZK1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0E7B00-E3CE-42D9-0333-8EC17220145E}"/>
              </a:ext>
            </a:extLst>
          </p:cNvPr>
          <p:cNvSpPr/>
          <p:nvPr/>
        </p:nvSpPr>
        <p:spPr>
          <a:xfrm>
            <a:off x="6345568" y="1422241"/>
            <a:ext cx="675060" cy="2638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ZK2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3E0BD36-E2D2-6F16-3189-C723DB3D0186}"/>
              </a:ext>
            </a:extLst>
          </p:cNvPr>
          <p:cNvSpPr/>
          <p:nvPr/>
        </p:nvSpPr>
        <p:spPr>
          <a:xfrm>
            <a:off x="7315200" y="1426844"/>
            <a:ext cx="675060" cy="2638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ZK3</a:t>
            </a:r>
          </a:p>
        </p:txBody>
      </p:sp>
    </p:spTree>
    <p:extLst>
      <p:ext uri="{BB962C8B-B14F-4D97-AF65-F5344CB8AC3E}">
        <p14:creationId xmlns:p14="http://schemas.microsoft.com/office/powerpoint/2010/main" val="18477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FF50F-0B59-C674-00EF-5D259198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</a:t>
            </a:r>
            <a:r>
              <a:rPr lang="de-DE" dirty="0" err="1"/>
              <a:t>KRaft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5E543-7BBF-4097-68FF-36E274827E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Cluster überwacht und steuert sich selbst.</a:t>
            </a:r>
          </a:p>
          <a:p>
            <a:r>
              <a:rPr lang="de-DE" dirty="0"/>
              <a:t>Nutzt das Raft-Protokoll8, um eine Mehrheitsmeinung zu bilden. </a:t>
            </a:r>
          </a:p>
          <a:p>
            <a:r>
              <a:rPr lang="de-DE" dirty="0"/>
              <a:t>Ist seid 3.3.1 Produktionssicher</a:t>
            </a:r>
          </a:p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EA861E4-F3B2-3C00-2092-6EC34ACFE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60356"/>
            <a:ext cx="4038600" cy="3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48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BCE88B2-22D2-2742-113A-BFA60C4691AE}"/>
              </a:ext>
            </a:extLst>
          </p:cNvPr>
          <p:cNvSpPr/>
          <p:nvPr/>
        </p:nvSpPr>
        <p:spPr>
          <a:xfrm>
            <a:off x="3041515" y="1723057"/>
            <a:ext cx="2217906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Brocker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0A1965-C18B-9AAF-9CB7-3718CDF78A84}"/>
              </a:ext>
            </a:extLst>
          </p:cNvPr>
          <p:cNvSpPr/>
          <p:nvPr/>
        </p:nvSpPr>
        <p:spPr>
          <a:xfrm>
            <a:off x="2992877" y="3902903"/>
            <a:ext cx="226654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Brocker 2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12E5D09-AAA9-8B94-4A07-AFF894E44FB6}"/>
              </a:ext>
            </a:extLst>
          </p:cNvPr>
          <p:cNvSpPr/>
          <p:nvPr/>
        </p:nvSpPr>
        <p:spPr>
          <a:xfrm>
            <a:off x="3574915" y="2300231"/>
            <a:ext cx="1102468" cy="3372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TopicA</a:t>
            </a:r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C578D4D-61B5-3AAD-D5E8-2B38D9F4CC0C}"/>
              </a:ext>
            </a:extLst>
          </p:cNvPr>
          <p:cNvSpPr/>
          <p:nvPr/>
        </p:nvSpPr>
        <p:spPr>
          <a:xfrm>
            <a:off x="3599234" y="4480077"/>
            <a:ext cx="1102468" cy="3372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TopicA</a:t>
            </a:r>
            <a:r>
              <a:rPr lang="de-DE" dirty="0"/>
              <a:t> 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E5474AF-9E81-FF20-87CE-EF23ED35AD73}"/>
              </a:ext>
            </a:extLst>
          </p:cNvPr>
          <p:cNvSpPr/>
          <p:nvPr/>
        </p:nvSpPr>
        <p:spPr>
          <a:xfrm>
            <a:off x="7652427" y="4022877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D9445F2E-5452-5D42-ECD8-6FD08255BC4A}"/>
              </a:ext>
            </a:extLst>
          </p:cNvPr>
          <p:cNvSpPr/>
          <p:nvPr/>
        </p:nvSpPr>
        <p:spPr>
          <a:xfrm>
            <a:off x="3775953" y="4701189"/>
            <a:ext cx="700392" cy="6402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R1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508AC27C-7621-6B58-7749-DE8B6FEB4A54}"/>
              </a:ext>
            </a:extLst>
          </p:cNvPr>
          <p:cNvSpPr/>
          <p:nvPr/>
        </p:nvSpPr>
        <p:spPr>
          <a:xfrm>
            <a:off x="3671380" y="2468844"/>
            <a:ext cx="700392" cy="6402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R1</a:t>
            </a:r>
          </a:p>
        </p:txBody>
      </p:sp>
      <p:pic>
        <p:nvPicPr>
          <p:cNvPr id="12" name="Grafik 11" descr="Krone mit einfarbiger Füllung">
            <a:extLst>
              <a:ext uri="{FF2B5EF4-FFF2-40B4-BE49-F238E27FC236}">
                <a16:creationId xmlns:a16="http://schemas.microsoft.com/office/drawing/2014/main" id="{7F789197-FB5A-423E-0C67-4535E0F15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5677" y="1080801"/>
            <a:ext cx="914400" cy="914400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C033D2C-57DC-D377-0797-ED87990598D1}"/>
              </a:ext>
            </a:extLst>
          </p:cNvPr>
          <p:cNvSpPr/>
          <p:nvPr/>
        </p:nvSpPr>
        <p:spPr>
          <a:xfrm>
            <a:off x="4306111" y="2468844"/>
            <a:ext cx="700392" cy="6402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830E1BB7-906C-55F3-3A9D-2AFF91295EFC}"/>
              </a:ext>
            </a:extLst>
          </p:cNvPr>
          <p:cNvSpPr/>
          <p:nvPr/>
        </p:nvSpPr>
        <p:spPr>
          <a:xfrm>
            <a:off x="4392848" y="4701189"/>
            <a:ext cx="700392" cy="6402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R2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BF7692AF-BBD2-C5CE-6846-07E2BA0C59A9}"/>
              </a:ext>
            </a:extLst>
          </p:cNvPr>
          <p:cNvSpPr/>
          <p:nvPr/>
        </p:nvSpPr>
        <p:spPr>
          <a:xfrm>
            <a:off x="7101193" y="1330838"/>
            <a:ext cx="700392" cy="10104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R2</a:t>
            </a:r>
          </a:p>
          <a:p>
            <a:pPr algn="ctr"/>
            <a:r>
              <a:rPr lang="de-DE" dirty="0"/>
              <a:t>0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1B3C237-26D6-F19A-1408-9DB039DF6E8B}"/>
              </a:ext>
            </a:extLst>
          </p:cNvPr>
          <p:cNvSpPr/>
          <p:nvPr/>
        </p:nvSpPr>
        <p:spPr>
          <a:xfrm>
            <a:off x="5021904" y="4726405"/>
            <a:ext cx="700392" cy="6402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R3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3E1F05FA-C39A-59E9-B26D-4A9276AA8643}"/>
              </a:ext>
            </a:extLst>
          </p:cNvPr>
          <p:cNvSpPr/>
          <p:nvPr/>
        </p:nvSpPr>
        <p:spPr>
          <a:xfrm>
            <a:off x="7587575" y="4744623"/>
            <a:ext cx="700392" cy="8649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R2</a:t>
            </a:r>
          </a:p>
          <a:p>
            <a:pPr algn="ctr"/>
            <a:r>
              <a:rPr lang="de-DE" dirty="0"/>
              <a:t>1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D5CBBCCA-2835-2BDD-2D58-D008284BAC9B}"/>
              </a:ext>
            </a:extLst>
          </p:cNvPr>
          <p:cNvSpPr/>
          <p:nvPr/>
        </p:nvSpPr>
        <p:spPr>
          <a:xfrm>
            <a:off x="8216631" y="4810530"/>
            <a:ext cx="700392" cy="8649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R3</a:t>
            </a:r>
          </a:p>
          <a:p>
            <a:pPr algn="ctr"/>
            <a:r>
              <a:rPr lang="de-DE" dirty="0"/>
              <a:t>1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2D5AD2F5-C70F-8285-2948-82DD11D6B1B4}"/>
              </a:ext>
            </a:extLst>
          </p:cNvPr>
          <p:cNvSpPr/>
          <p:nvPr/>
        </p:nvSpPr>
        <p:spPr>
          <a:xfrm>
            <a:off x="4909225" y="2468843"/>
            <a:ext cx="700392" cy="6402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R3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92FDA09-C82D-2518-0AAB-BF4C5E8BA020}"/>
              </a:ext>
            </a:extLst>
          </p:cNvPr>
          <p:cNvSpPr/>
          <p:nvPr/>
        </p:nvSpPr>
        <p:spPr>
          <a:xfrm>
            <a:off x="2913840" y="3046018"/>
            <a:ext cx="2641871" cy="33722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__</a:t>
            </a:r>
            <a:r>
              <a:rPr lang="de-DE" dirty="0" err="1"/>
              <a:t>consumser_offsetsA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A939B13-AE87-DC57-5494-67BD3AE6DAED}"/>
              </a:ext>
            </a:extLst>
          </p:cNvPr>
          <p:cNvSpPr/>
          <p:nvPr/>
        </p:nvSpPr>
        <p:spPr>
          <a:xfrm>
            <a:off x="287776" y="5336962"/>
            <a:ext cx="4621449" cy="13553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 Brocker</a:t>
            </a:r>
          </a:p>
          <a:p>
            <a:pPr algn="ctr"/>
            <a:r>
              <a:rPr lang="de-DE" dirty="0"/>
              <a:t>10 Topics je 3 Partitionen</a:t>
            </a:r>
          </a:p>
          <a:p>
            <a:pPr algn="ctr"/>
            <a:r>
              <a:rPr lang="de-DE" dirty="0"/>
              <a:t>30 Partitionen</a:t>
            </a:r>
          </a:p>
          <a:p>
            <a:pPr algn="ctr"/>
            <a:r>
              <a:rPr lang="de-DE" dirty="0"/>
              <a:t>Jeder Brocker ist Leader für 6 Partitionen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4218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D7E4-8F8F-475F-8CCC-7B4DDEBE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Kommunikation beginnt…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82BA95-07D6-616D-1B8C-40F589974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34543"/>
            <a:ext cx="8229600" cy="32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47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36E71-9FD7-41D7-81C1-C43ABF1AB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F33E0F-CF77-4562-9A5F-D02AA287A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297" y="990255"/>
            <a:ext cx="8259503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8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8843-3BE7-4ABD-B2E3-9AB54ECF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Nachrichten werden gelesen</a:t>
            </a:r>
            <a:endParaRPr lang="en-AT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632295-0B5E-D9CC-A3C1-86B277805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690974"/>
            <a:ext cx="8229600" cy="43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8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E014-226E-4CCA-BB9E-64692313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Very High Level View </a:t>
            </a:r>
            <a:r>
              <a:rPr lang="de-DE" err="1"/>
              <a:t>of</a:t>
            </a:r>
            <a:r>
              <a:rPr lang="de-DE"/>
              <a:t> Kafka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BB897-AF9F-F5EB-24C3-34C38FF9C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6469" y="1600200"/>
            <a:ext cx="55110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81B7F8-02A0-AC58-81F2-4B8AB67E0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Aber…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7D3C29-8AEC-FBB3-A601-F4ADA9851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Kafka ist </a:t>
            </a:r>
            <a:r>
              <a:rPr lang="de-DE" dirty="0">
                <a:solidFill>
                  <a:srgbClr val="FF0000"/>
                </a:solidFill>
              </a:rPr>
              <a:t>kein Datenbankersatz</a:t>
            </a:r>
            <a:r>
              <a:rPr lang="de-DE" dirty="0"/>
              <a:t>.</a:t>
            </a:r>
          </a:p>
          <a:p>
            <a:r>
              <a:rPr lang="de-DE" dirty="0"/>
              <a:t>Es kann ggf. als Single Source </a:t>
            </a:r>
            <a:r>
              <a:rPr lang="de-DE" dirty="0" err="1"/>
              <a:t>of</a:t>
            </a:r>
            <a:r>
              <a:rPr lang="de-DE" dirty="0"/>
              <a:t> Truth eingesetzt werden.</a:t>
            </a:r>
          </a:p>
          <a:p>
            <a:r>
              <a:rPr lang="de-DE" dirty="0"/>
              <a:t>Kafka ist vergleichbar mit einem </a:t>
            </a:r>
            <a:r>
              <a:rPr lang="de-DE" b="1" dirty="0"/>
              <a:t>Nervensystem: </a:t>
            </a:r>
            <a:r>
              <a:rPr lang="de-DE" dirty="0"/>
              <a:t>Es unterstützt den Datenaustausch verschiedener Systeme.</a:t>
            </a:r>
          </a:p>
          <a:p>
            <a:r>
              <a:rPr lang="de-DE" dirty="0"/>
              <a:t>Kafka sollt nicht so genutzt werden, dass </a:t>
            </a:r>
            <a:r>
              <a:rPr lang="de-DE" b="1" dirty="0"/>
              <a:t>ständig</a:t>
            </a:r>
            <a:r>
              <a:rPr lang="de-DE" dirty="0"/>
              <a:t> Abfragen über alle Nachrichten gemacht werden müssen.</a:t>
            </a:r>
          </a:p>
        </p:txBody>
      </p:sp>
    </p:spTree>
    <p:extLst>
      <p:ext uri="{BB962C8B-B14F-4D97-AF65-F5344CB8AC3E}">
        <p14:creationId xmlns:p14="http://schemas.microsoft.com/office/powerpoint/2010/main" val="3173951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9FC9F-2D82-518F-605D-D78C675A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Grundannahmen von Kafka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B6226-5B5A-0098-D790-500E107E4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Computersysteme sind unzuverlässig.</a:t>
            </a:r>
          </a:p>
          <a:p>
            <a:r>
              <a:rPr lang="de-DE" dirty="0"/>
              <a:t>Massenproduzierte Server sind billig und spezialisierte Hardware nicht zu bevorzugen.</a:t>
            </a:r>
          </a:p>
          <a:p>
            <a:r>
              <a:rPr lang="de-DE" dirty="0"/>
              <a:t>Kafka läuft auf mehreren Maschinen.</a:t>
            </a:r>
          </a:p>
          <a:p>
            <a:r>
              <a:rPr lang="de-DE" dirty="0"/>
              <a:t>Fehler passieren.</a:t>
            </a:r>
          </a:p>
          <a:p>
            <a:r>
              <a:rPr lang="de-DE" dirty="0"/>
              <a:t>Verteilte Logs lassen sich schnell lesen.</a:t>
            </a:r>
          </a:p>
          <a:p>
            <a:r>
              <a:rPr lang="de-DE" dirty="0"/>
              <a:t>Das Messaging-System (Kafka) übernimmt nicht die Arbeit, sondern die </a:t>
            </a:r>
            <a:r>
              <a:rPr lang="de-DE" dirty="0" err="1"/>
              <a:t>Clienten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2008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8FD9D-D666-20A0-D1D2-3D0D2234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E38BCA-CEFA-E8DD-B457-054B77F6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Kafka ist in Java und Scala implementiert und Open-Source (</a:t>
            </a:r>
            <a:r>
              <a:rPr lang="de-DE" dirty="0">
                <a:hlinkClick r:id="rId2"/>
              </a:rPr>
              <a:t>GitHub-Repo</a:t>
            </a:r>
            <a:r>
              <a:rPr lang="de-DE" dirty="0"/>
              <a:t>).</a:t>
            </a:r>
          </a:p>
          <a:p>
            <a:r>
              <a:rPr lang="de-DE" dirty="0"/>
              <a:t>Kafka unterstützt:</a:t>
            </a:r>
          </a:p>
          <a:p>
            <a:pPr lvl="1"/>
            <a:r>
              <a:rPr lang="de-DE" dirty="0"/>
              <a:t>Java 8 (</a:t>
            </a:r>
            <a:r>
              <a:rPr lang="de-DE" dirty="0" err="1"/>
              <a:t>deprecated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Java 11</a:t>
            </a:r>
          </a:p>
          <a:p>
            <a:pPr lvl="1"/>
            <a:r>
              <a:rPr lang="de-DE" dirty="0"/>
              <a:t>Java 17 (seit 3.1.0)</a:t>
            </a:r>
          </a:p>
          <a:p>
            <a:r>
              <a:rPr lang="de-DE" dirty="0"/>
              <a:t>Für andere Programmiersprachen stehen Bibliotheken zur Verfügung. (</a:t>
            </a:r>
            <a:r>
              <a:rPr lang="de-DE" dirty="0" err="1">
                <a:hlinkClick r:id="rId3"/>
              </a:rPr>
              <a:t>librdkafka</a:t>
            </a:r>
            <a:r>
              <a:rPr lang="de-DE" dirty="0">
                <a:hlinkClick r:id="rId3"/>
              </a:rPr>
              <a:t>-Repo</a:t>
            </a:r>
            <a:r>
              <a:rPr lang="de-DE" dirty="0"/>
              <a:t>)</a:t>
            </a:r>
          </a:p>
          <a:p>
            <a:r>
              <a:rPr lang="de-DE" dirty="0"/>
              <a:t>Alternativ kann eine Kommunikation mit REST stattfinden.</a:t>
            </a:r>
          </a:p>
        </p:txBody>
      </p:sp>
    </p:spTree>
    <p:extLst>
      <p:ext uri="{BB962C8B-B14F-4D97-AF65-F5344CB8AC3E}">
        <p14:creationId xmlns:p14="http://schemas.microsoft.com/office/powerpoint/2010/main" val="3374225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E1079-E428-2FC6-B4ED-B4F18315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Das Ökosystem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9D00E5-2F8B-33A7-9B42-52AA49859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0198"/>
            <a:ext cx="8229600" cy="4365967"/>
          </a:xfrm>
        </p:spPr>
      </p:pic>
    </p:spTree>
    <p:extLst>
      <p:ext uri="{BB962C8B-B14F-4D97-AF65-F5344CB8AC3E}">
        <p14:creationId xmlns:p14="http://schemas.microsoft.com/office/powerpoint/2010/main" val="3845121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0A1C1-241D-1346-1977-DA86C150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Online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924C81-41A7-FA4C-C6DE-577EED6E07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kostenlose Kurse von </a:t>
            </a:r>
            <a:r>
              <a:rPr lang="de-DE" dirty="0" err="1"/>
              <a:t>Confluent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https://developer.confluent.io/learn-kafka/</a:t>
            </a:r>
            <a:endParaRPr lang="de-DE" dirty="0"/>
          </a:p>
          <a:p>
            <a:r>
              <a:rPr lang="de-DE" dirty="0" err="1">
                <a:hlinkClick r:id="rId3"/>
              </a:rPr>
              <a:t>Youtube</a:t>
            </a:r>
            <a:r>
              <a:rPr lang="de-DE" dirty="0">
                <a:hlinkClick r:id="rId3"/>
              </a:rPr>
              <a:t>-Kanal</a:t>
            </a:r>
            <a:r>
              <a:rPr lang="de-DE" dirty="0"/>
              <a:t> von </a:t>
            </a:r>
            <a:r>
              <a:rPr lang="de-DE" dirty="0" err="1"/>
              <a:t>Confluent</a:t>
            </a:r>
            <a:endParaRPr lang="de-DE" dirty="0"/>
          </a:p>
          <a:p>
            <a:r>
              <a:rPr lang="de-DE" dirty="0">
                <a:hlinkClick r:id="rId4"/>
              </a:rPr>
              <a:t>Umfangreiche Dokumentation</a:t>
            </a:r>
            <a:r>
              <a:rPr lang="de-DE" dirty="0"/>
              <a:t> (Siehe </a:t>
            </a:r>
            <a:r>
              <a:rPr lang="de-DE" dirty="0" err="1"/>
              <a:t>Administer</a:t>
            </a:r>
            <a:r>
              <a:rPr lang="de-DE" dirty="0"/>
              <a:t> &gt; </a:t>
            </a:r>
            <a:r>
              <a:rPr lang="de-DE" dirty="0" err="1"/>
              <a:t>Configuration</a:t>
            </a:r>
            <a:r>
              <a:rPr lang="de-DE" dirty="0"/>
              <a:t> Reference für Konfigurationsoptionen der Komponenten)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BF317B6-E04B-B9C1-C991-BC03FE5F9B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648200" y="2081522"/>
            <a:ext cx="4038600" cy="3563319"/>
          </a:xfrm>
        </p:spPr>
      </p:pic>
    </p:spTree>
    <p:extLst>
      <p:ext uri="{BB962C8B-B14F-4D97-AF65-F5344CB8AC3E}">
        <p14:creationId xmlns:p14="http://schemas.microsoft.com/office/powerpoint/2010/main" val="290411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1C6F1-D8E5-8E28-6025-0A3ED0FE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Bücher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15344-2211-F1D8-A7D9-033A15598C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Deutsch!</a:t>
            </a:r>
          </a:p>
          <a:p>
            <a:r>
              <a:rPr lang="de-DE" dirty="0"/>
              <a:t>Sehr Einsteigerfreundlich</a:t>
            </a:r>
          </a:p>
          <a:p>
            <a:r>
              <a:rPr lang="de-DE" dirty="0"/>
              <a:t>Didaktisch sehr gut.</a:t>
            </a:r>
          </a:p>
          <a:p>
            <a:r>
              <a:rPr lang="de-DE" dirty="0"/>
              <a:t>Guter, </a:t>
            </a:r>
            <a:r>
              <a:rPr lang="de-DE" dirty="0" err="1"/>
              <a:t>detailierter</a:t>
            </a:r>
            <a:r>
              <a:rPr lang="de-DE" dirty="0"/>
              <a:t> Einblick in die Komponenten</a:t>
            </a:r>
          </a:p>
          <a:p>
            <a:r>
              <a:rPr lang="de-DE" dirty="0"/>
              <a:t>Gute Codebeispiele</a:t>
            </a:r>
          </a:p>
          <a:p>
            <a:r>
              <a:rPr lang="de-DE" dirty="0"/>
              <a:t>Stand: 2.8.0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C102F8D-621A-62BF-6025-BCE48A9AD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53121" y="1600200"/>
            <a:ext cx="322875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18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13681-6771-8183-0F05-5CA009D2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Umgebungen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56606A-DC74-BE84-FA3A-5C6F5A8CD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043" y="1767645"/>
            <a:ext cx="5643913" cy="362909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74270B2-EBB6-31D0-D157-7C86DA452C7B}"/>
              </a:ext>
            </a:extLst>
          </p:cNvPr>
          <p:cNvSpPr txBox="1"/>
          <p:nvPr/>
        </p:nvSpPr>
        <p:spPr>
          <a:xfrm>
            <a:off x="1068427" y="5906387"/>
            <a:ext cx="722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https://github.com/Nokix/kafka-clients.git</a:t>
            </a:r>
          </a:p>
        </p:txBody>
      </p:sp>
    </p:spTree>
    <p:extLst>
      <p:ext uri="{BB962C8B-B14F-4D97-AF65-F5344CB8AC3E}">
        <p14:creationId xmlns:p14="http://schemas.microsoft.com/office/powerpoint/2010/main" val="2812774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268F7-DE87-57E2-E1BF-14169307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Bücher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8307A4-B120-C110-A42F-9F30A3453B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Englisch</a:t>
            </a:r>
          </a:p>
          <a:p>
            <a:r>
              <a:rPr lang="de-DE" dirty="0"/>
              <a:t>Extrem </a:t>
            </a:r>
            <a:r>
              <a:rPr lang="de-DE" dirty="0" err="1"/>
              <a:t>detailiert</a:t>
            </a:r>
            <a:r>
              <a:rPr lang="de-DE" dirty="0"/>
              <a:t>.</a:t>
            </a:r>
          </a:p>
          <a:p>
            <a:r>
              <a:rPr lang="de-DE" dirty="0"/>
              <a:t>Umfasst auch Hinweise zur Administration.</a:t>
            </a:r>
          </a:p>
          <a:p>
            <a:r>
              <a:rPr lang="de-DE" dirty="0"/>
              <a:t>Stand: Kafka 2.8.0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0EFF82-68A1-1195-C660-4D49F5BF5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4100" y="1600200"/>
            <a:ext cx="3426800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77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C964C-886C-60EA-072B-FC4BBEE8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Hands 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4EA440-5E26-B49C-B32D-89F169698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Wir starten nun lokal einen Kafka Broker (ohne </a:t>
            </a:r>
            <a:r>
              <a:rPr lang="de-DE" dirty="0" err="1"/>
              <a:t>Zookeeper</a:t>
            </a:r>
            <a:r>
              <a:rPr lang="de-DE" dirty="0"/>
              <a:t>)</a:t>
            </a:r>
          </a:p>
          <a:p>
            <a:r>
              <a:rPr lang="de-DE" dirty="0"/>
              <a:t>Wir senden Nachrichten mit einem Producer.</a:t>
            </a:r>
          </a:p>
          <a:p>
            <a:r>
              <a:rPr lang="de-DE" dirty="0"/>
              <a:t>Wir empfangen Nachrichten mit einem Consumer.</a:t>
            </a:r>
          </a:p>
          <a:p>
            <a:r>
              <a:rPr lang="de-DE" dirty="0"/>
              <a:t>Wir schauen uns das Topic an, in das wir speichern.</a:t>
            </a:r>
          </a:p>
        </p:txBody>
      </p:sp>
    </p:spTree>
    <p:extLst>
      <p:ext uri="{BB962C8B-B14F-4D97-AF65-F5344CB8AC3E}">
        <p14:creationId xmlns:p14="http://schemas.microsoft.com/office/powerpoint/2010/main" val="2833136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E1C92-08B9-FF00-3AE8-A51C67A1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Betriebssystem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9D6D73-3029-3349-BA82-AF47D88B2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Am besten ein Linux-system für die Broker.</a:t>
            </a:r>
          </a:p>
          <a:p>
            <a:r>
              <a:rPr lang="de-DE"/>
              <a:t>Alternativ </a:t>
            </a:r>
            <a:r>
              <a:rPr lang="de-DE" err="1"/>
              <a:t>wsl</a:t>
            </a:r>
            <a:r>
              <a:rPr lang="de-DE"/>
              <a:t> für Ubuntu im Microsoft Store herunterladen.</a:t>
            </a:r>
          </a:p>
          <a:p>
            <a:r>
              <a:rPr lang="de-DE"/>
              <a:t>Bei der Benutzung von Windows können unerwartete Bugs auftreten</a:t>
            </a:r>
          </a:p>
        </p:txBody>
      </p:sp>
    </p:spTree>
    <p:extLst>
      <p:ext uri="{BB962C8B-B14F-4D97-AF65-F5344CB8AC3E}">
        <p14:creationId xmlns:p14="http://schemas.microsoft.com/office/powerpoint/2010/main" val="2617595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5B151-BB3E-41FC-AEB5-9D6A3945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Dive: 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73BC7E-32E2-B09A-4658-402707AF5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9186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Ein Topic ist vergleichbar mit einer Buchreihe</a:t>
            </a:r>
          </a:p>
          <a:p>
            <a:r>
              <a:rPr lang="de-DE" dirty="0"/>
              <a:t>Jede </a:t>
            </a:r>
            <a:r>
              <a:rPr lang="de-DE" b="1" dirty="0"/>
              <a:t>Partition</a:t>
            </a:r>
            <a:r>
              <a:rPr lang="de-DE" dirty="0"/>
              <a:t> ist vergleichbar mit einem Buch aus dieser Reihe.</a:t>
            </a:r>
          </a:p>
          <a:p>
            <a:r>
              <a:rPr lang="de-DE" dirty="0"/>
              <a:t>Korrekte Reihenfolge der Nachrichten sind nur innerhalb einer Partition garantiert.</a:t>
            </a:r>
          </a:p>
          <a:p>
            <a:r>
              <a:rPr lang="de-DE" dirty="0"/>
              <a:t>Nachrichten können später nur über die </a:t>
            </a:r>
            <a:r>
              <a:rPr lang="de-DE" b="1" dirty="0"/>
              <a:t>Offsets</a:t>
            </a:r>
            <a:r>
              <a:rPr lang="de-DE" dirty="0"/>
              <a:t> in den Partitionen referenziert werden.</a:t>
            </a:r>
          </a:p>
        </p:txBody>
      </p:sp>
      <p:pic>
        <p:nvPicPr>
          <p:cNvPr id="5" name="Grafik 4" descr="Bücher mit einfarbiger Füllung">
            <a:extLst>
              <a:ext uri="{FF2B5EF4-FFF2-40B4-BE49-F238E27FC236}">
                <a16:creationId xmlns:a16="http://schemas.microsoft.com/office/drawing/2014/main" id="{BC4EACE8-CBD6-99E7-EF60-9E5842765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046" y="332927"/>
            <a:ext cx="914400" cy="914400"/>
          </a:xfrm>
          <a:prstGeom prst="rect">
            <a:avLst/>
          </a:prstGeom>
        </p:spPr>
      </p:pic>
      <p:pic>
        <p:nvPicPr>
          <p:cNvPr id="7" name="Grafik 6" descr="Geschlossenes Buch mit einfarbiger Füllung">
            <a:extLst>
              <a:ext uri="{FF2B5EF4-FFF2-40B4-BE49-F238E27FC236}">
                <a16:creationId xmlns:a16="http://schemas.microsoft.com/office/drawing/2014/main" id="{A0ABBB92-3572-08A5-1DFA-9DA0B74DC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5089" y="332927"/>
            <a:ext cx="91440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9251EE-EBB7-B7AF-DA93-DB0602983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" y="3719386"/>
            <a:ext cx="9144000" cy="313828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24DF152-977A-1746-7CE3-153A07283904}"/>
              </a:ext>
            </a:extLst>
          </p:cNvPr>
          <p:cNvSpPr/>
          <p:nvPr/>
        </p:nvSpPr>
        <p:spPr>
          <a:xfrm>
            <a:off x="1570360" y="4176409"/>
            <a:ext cx="478451" cy="4833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+3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9C2D50-A5F9-95C0-BDCD-C5771C421948}"/>
              </a:ext>
            </a:extLst>
          </p:cNvPr>
          <p:cNvSpPr/>
          <p:nvPr/>
        </p:nvSpPr>
        <p:spPr>
          <a:xfrm>
            <a:off x="2092223" y="4170709"/>
            <a:ext cx="478451" cy="4833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+2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0361AD-6962-EAB7-6240-B703C632484F}"/>
              </a:ext>
            </a:extLst>
          </p:cNvPr>
          <p:cNvSpPr/>
          <p:nvPr/>
        </p:nvSpPr>
        <p:spPr>
          <a:xfrm>
            <a:off x="3392032" y="4156741"/>
            <a:ext cx="478451" cy="4833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+0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AA48133-BD68-9E2A-380E-A74011969B45}"/>
              </a:ext>
            </a:extLst>
          </p:cNvPr>
          <p:cNvSpPr/>
          <p:nvPr/>
        </p:nvSpPr>
        <p:spPr>
          <a:xfrm>
            <a:off x="4289898" y="4156741"/>
            <a:ext cx="478451" cy="4833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-5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3A0A51-AAB1-55F7-B081-34A554D7B3BB}"/>
              </a:ext>
            </a:extLst>
          </p:cNvPr>
          <p:cNvSpPr/>
          <p:nvPr/>
        </p:nvSpPr>
        <p:spPr>
          <a:xfrm>
            <a:off x="2494166" y="4165009"/>
            <a:ext cx="478451" cy="4833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+4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EC373A-F916-4FB8-CD2D-8E9D105F27DC}"/>
              </a:ext>
            </a:extLst>
          </p:cNvPr>
          <p:cNvSpPr/>
          <p:nvPr/>
        </p:nvSpPr>
        <p:spPr>
          <a:xfrm>
            <a:off x="2959860" y="4176408"/>
            <a:ext cx="478451" cy="4833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+3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6CAE2A2-34C7-9C79-7E16-1D67CBBAD9B7}"/>
              </a:ext>
            </a:extLst>
          </p:cNvPr>
          <p:cNvSpPr/>
          <p:nvPr/>
        </p:nvSpPr>
        <p:spPr>
          <a:xfrm>
            <a:off x="4801604" y="4165009"/>
            <a:ext cx="478451" cy="4833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-4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B6F3281-1B61-50EA-AC50-4B68F00107AC}"/>
              </a:ext>
            </a:extLst>
          </p:cNvPr>
          <p:cNvSpPr/>
          <p:nvPr/>
        </p:nvSpPr>
        <p:spPr>
          <a:xfrm>
            <a:off x="3781218" y="4165009"/>
            <a:ext cx="478451" cy="4833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-5</a:t>
            </a:r>
          </a:p>
        </p:txBody>
      </p:sp>
    </p:spTree>
    <p:extLst>
      <p:ext uri="{BB962C8B-B14F-4D97-AF65-F5344CB8AC3E}">
        <p14:creationId xmlns:p14="http://schemas.microsoft.com/office/powerpoint/2010/main" val="2926962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00BED-6CC7-286D-AE49-DF4297C2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In welche Partition wird geschrieben?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B375A-176B-4323-48D0-33025A8EC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Wenn </a:t>
            </a:r>
            <a:r>
              <a:rPr lang="de-DE" b="1" dirty="0"/>
              <a:t>kein</a:t>
            </a:r>
            <a:r>
              <a:rPr lang="de-DE" dirty="0"/>
              <a:t> Key angegeben ist: </a:t>
            </a:r>
            <a:r>
              <a:rPr lang="de-DE" dirty="0" err="1"/>
              <a:t>RoundRobin</a:t>
            </a:r>
            <a:endParaRPr lang="de-DE" dirty="0"/>
          </a:p>
          <a:p>
            <a:r>
              <a:rPr lang="de-DE" dirty="0"/>
              <a:t>Wenn Key angegeben ist:</a:t>
            </a:r>
          </a:p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partition = hash(key) % </a:t>
            </a:r>
            <a:r>
              <a:rPr lang="en-US" sz="2400" b="0" i="0" u="none" strike="noStrike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number_of_partitions</a:t>
            </a:r>
            <a:r>
              <a:rPr lang="en-US" sz="2400" b="0" i="0" u="none" strike="noStrike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;</a:t>
            </a:r>
            <a:endParaRPr lang="de-DE" sz="4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de-DE" dirty="0"/>
              <a:t>Auf diese Weise landen Nachrichten mit dem gleichen Key auch immer in der gleichen Partition!</a:t>
            </a:r>
          </a:p>
          <a:p>
            <a:r>
              <a:rPr lang="de-DE" dirty="0" err="1"/>
              <a:t>Partitioner</a:t>
            </a:r>
            <a:r>
              <a:rPr lang="de-DE" dirty="0"/>
              <a:t> wird beim Producer eingestellt (</a:t>
            </a:r>
            <a:r>
              <a:rPr lang="de-DE" dirty="0" err="1">
                <a:hlinkClick r:id="rId2"/>
              </a:rPr>
              <a:t>partitioner.class</a:t>
            </a:r>
            <a:r>
              <a:rPr lang="de-DE" dirty="0"/>
              <a:t>), nicht beim Topic!</a:t>
            </a:r>
          </a:p>
          <a:p>
            <a:r>
              <a:rPr lang="de-DE" dirty="0"/>
              <a:t>Alternativ kann auch ein eigener </a:t>
            </a:r>
            <a:r>
              <a:rPr lang="de-DE" dirty="0" err="1"/>
              <a:t>Partionierer</a:t>
            </a:r>
            <a:r>
              <a:rPr lang="de-DE" dirty="0"/>
              <a:t> geschrieben werden (</a:t>
            </a:r>
            <a:r>
              <a:rPr lang="de-DE" dirty="0" err="1">
                <a:hlinkClick r:id="rId3"/>
              </a:rPr>
              <a:t>Partitioner</a:t>
            </a:r>
            <a:r>
              <a:rPr lang="de-DE" dirty="0">
                <a:hlinkClick r:id="rId3"/>
              </a:rPr>
              <a:t> Interface</a:t>
            </a:r>
            <a:r>
              <a:rPr lang="de-DE" dirty="0"/>
              <a:t>). </a:t>
            </a:r>
          </a:p>
          <a:p>
            <a:r>
              <a:rPr lang="de-DE" dirty="0"/>
              <a:t>Ein Ändern der </a:t>
            </a:r>
            <a:r>
              <a:rPr lang="de-DE" dirty="0" err="1"/>
              <a:t>Partitionenzahl</a:t>
            </a:r>
            <a:r>
              <a:rPr lang="de-DE" dirty="0"/>
              <a:t> im nachhinein ist nicht empfohlen.</a:t>
            </a:r>
          </a:p>
        </p:txBody>
      </p:sp>
    </p:spTree>
    <p:extLst>
      <p:ext uri="{BB962C8B-B14F-4D97-AF65-F5344CB8AC3E}">
        <p14:creationId xmlns:p14="http://schemas.microsoft.com/office/powerpoint/2010/main" val="25746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9D395A9-26F7-BDF5-BC1A-B0012122A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406668"/>
              </p:ext>
            </p:extLst>
          </p:nvPr>
        </p:nvGraphicFramePr>
        <p:xfrm>
          <a:off x="457200" y="718225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73748389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8916904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13135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Partition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03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K1:N1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K2:N2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K3:N5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7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K1:N3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K2:N4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97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K1:N6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K5:N6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5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K4:N7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737847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CB026E8B-D9D7-CA65-4EDE-99ACB1D952D1}"/>
              </a:ext>
            </a:extLst>
          </p:cNvPr>
          <p:cNvSpPr txBox="1"/>
          <p:nvPr/>
        </p:nvSpPr>
        <p:spPr>
          <a:xfrm>
            <a:off x="1095984" y="4994691"/>
            <a:ext cx="1367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Hash(K2) = 5</a:t>
            </a:r>
          </a:p>
          <a:p>
            <a:r>
              <a:rPr lang="de-DE" dirty="0"/>
              <a:t>5 % 3 = 2</a:t>
            </a:r>
          </a:p>
          <a:p>
            <a:r>
              <a:rPr lang="de-DE" dirty="0"/>
              <a:t>5 % 6 = 5</a:t>
            </a:r>
          </a:p>
        </p:txBody>
      </p:sp>
      <p:graphicFrame>
        <p:nvGraphicFramePr>
          <p:cNvPr id="6" name="Tabelle 4">
            <a:extLst>
              <a:ext uri="{FF2B5EF4-FFF2-40B4-BE49-F238E27FC236}">
                <a16:creationId xmlns:a16="http://schemas.microsoft.com/office/drawing/2014/main" id="{A5CC0867-6855-0780-F28F-9E620CBABD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704455"/>
              </p:ext>
            </p:extLst>
          </p:nvPr>
        </p:nvGraphicFramePr>
        <p:xfrm>
          <a:off x="457200" y="2975312"/>
          <a:ext cx="82296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73748389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8916904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1313570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542696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5349850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76136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Partition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Partition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Partition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03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K1:N10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K5:N18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K3:N16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K2:N14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7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K1:N11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K2:N15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97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K1:N12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K2:N17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5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K4:N13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73784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9B0B69D8-03C6-1DD4-0BA0-4E7AFF667B7A}"/>
              </a:ext>
            </a:extLst>
          </p:cNvPr>
          <p:cNvSpPr txBox="1"/>
          <p:nvPr/>
        </p:nvSpPr>
        <p:spPr>
          <a:xfrm>
            <a:off x="3223099" y="4994691"/>
            <a:ext cx="1367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Hash(K5) = 2</a:t>
            </a:r>
          </a:p>
          <a:p>
            <a:r>
              <a:rPr lang="de-DE" dirty="0"/>
              <a:t>2 % 3 = 2</a:t>
            </a:r>
          </a:p>
          <a:p>
            <a:r>
              <a:rPr lang="de-DE" dirty="0"/>
              <a:t>2 % 6 = 2</a:t>
            </a:r>
          </a:p>
        </p:txBody>
      </p:sp>
    </p:spTree>
    <p:extLst>
      <p:ext uri="{BB962C8B-B14F-4D97-AF65-F5344CB8AC3E}">
        <p14:creationId xmlns:p14="http://schemas.microsoft.com/office/powerpoint/2010/main" val="577427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6B92D-3DD3-F2B4-A7D8-75BDE130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E8971-058A-9BFE-DD39-B5D9475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Jede Partition wird entsprechend dem Replication-Faktor oft repliziert und auf verschiedene Broker verteilt.</a:t>
            </a:r>
          </a:p>
          <a:p>
            <a:r>
              <a:rPr lang="de-DE" dirty="0"/>
              <a:t>Für jede Partition ist ein Broker der </a:t>
            </a:r>
            <a:r>
              <a:rPr lang="de-DE" b="1" dirty="0"/>
              <a:t>Leader</a:t>
            </a:r>
            <a:r>
              <a:rPr lang="de-DE" dirty="0"/>
              <a:t> und die übrigen Broker mit der Partition sind </a:t>
            </a:r>
            <a:r>
              <a:rPr lang="de-DE" b="1" dirty="0"/>
              <a:t>Follower</a:t>
            </a:r>
            <a:r>
              <a:rPr lang="de-DE" dirty="0"/>
              <a:t>.</a:t>
            </a:r>
          </a:p>
          <a:p>
            <a:r>
              <a:rPr lang="de-DE" dirty="0"/>
              <a:t>Producer senden Daten nur an den Leader.</a:t>
            </a:r>
          </a:p>
          <a:p>
            <a:r>
              <a:rPr lang="de-DE" dirty="0"/>
              <a:t>Follower erfragen Daten beim Leader.</a:t>
            </a:r>
          </a:p>
          <a:p>
            <a:r>
              <a:rPr lang="de-DE" dirty="0"/>
              <a:t>Consumer können vom Leader und von den Followern lesen. (Möglich seid </a:t>
            </a:r>
            <a:r>
              <a:rPr lang="de-DE" dirty="0">
                <a:hlinkClick r:id="rId2"/>
              </a:rPr>
              <a:t>KIP-392</a:t>
            </a:r>
            <a:r>
              <a:rPr lang="de-DE" dirty="0"/>
              <a:t>; </a:t>
            </a:r>
            <a:r>
              <a:rPr lang="de-DE" dirty="0" err="1">
                <a:hlinkClick r:id="rId3"/>
              </a:rPr>
              <a:t>broker.rack</a:t>
            </a:r>
            <a:r>
              <a:rPr lang="de-DE" dirty="0"/>
              <a:t> und </a:t>
            </a:r>
            <a:r>
              <a:rPr lang="de-DE" dirty="0" err="1">
                <a:hlinkClick r:id="rId4"/>
              </a:rPr>
              <a:t>client.rack</a:t>
            </a:r>
            <a:r>
              <a:rPr lang="de-DE" dirty="0"/>
              <a:t>, </a:t>
            </a:r>
            <a:r>
              <a:rPr lang="de-DE" dirty="0">
                <a:hlinkClick r:id="rId5"/>
              </a:rPr>
              <a:t>gute Erklärung</a:t>
            </a:r>
            <a:r>
              <a:rPr lang="de-DE" dirty="0"/>
              <a:t>)</a:t>
            </a:r>
          </a:p>
          <a:p>
            <a:r>
              <a:rPr lang="de-DE" dirty="0"/>
              <a:t>Fällt der Leader aus, wird vom </a:t>
            </a:r>
            <a:r>
              <a:rPr lang="de-DE" dirty="0" err="1"/>
              <a:t>Zookeeper</a:t>
            </a:r>
            <a:r>
              <a:rPr lang="de-DE" dirty="0"/>
              <a:t>/Kraft ein neuer Leader für die Partition bestimmt.</a:t>
            </a:r>
          </a:p>
        </p:txBody>
      </p:sp>
    </p:spTree>
    <p:extLst>
      <p:ext uri="{BB962C8B-B14F-4D97-AF65-F5344CB8AC3E}">
        <p14:creationId xmlns:p14="http://schemas.microsoft.com/office/powerpoint/2010/main" val="4122152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576A3-A5A7-239E-4785-A983763D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Replikation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F377A-B0E8-9EA5-FB74-217B28B9A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/>
              <a:t>Über Replikationen wird Ausfallsicherheit gewährleistet.</a:t>
            </a:r>
          </a:p>
          <a:p>
            <a:r>
              <a:rPr lang="de-DE"/>
              <a:t>Ausfallsicherheit nur möglich, wenn sich die Broker auch auf verschiedene Rechner verteilen!</a:t>
            </a:r>
          </a:p>
          <a:p>
            <a:r>
              <a:rPr lang="de-DE"/>
              <a:t>Anzahl der Replikationen einstellbar: </a:t>
            </a:r>
            <a:r>
              <a:rPr lang="de-DE" err="1">
                <a:hlinkClick r:id="rId2"/>
              </a:rPr>
              <a:t>default.replication.factor</a:t>
            </a:r>
            <a:endParaRPr lang="de-DE"/>
          </a:p>
          <a:p>
            <a:r>
              <a:rPr lang="de-DE"/>
              <a:t>Exakte Broker für die Replikation lassen sich über </a:t>
            </a:r>
            <a:r>
              <a:rPr lang="de-DE">
                <a:hlinkClick r:id="rId3"/>
              </a:rPr>
              <a:t>confluent.placement.constrains</a:t>
            </a:r>
            <a:r>
              <a:rPr lang="de-DE"/>
              <a:t> setzen.</a:t>
            </a:r>
          </a:p>
          <a:p>
            <a:r>
              <a:rPr lang="de-DE"/>
              <a:t>Replikation ≠ Backup</a:t>
            </a:r>
          </a:p>
          <a:p>
            <a:r>
              <a:rPr lang="de-DE"/>
              <a:t>Replikationen sind darauf ausgelegt, im Notfall sofort einzuspringen und vermeiden so jeden Datenverlust.</a:t>
            </a:r>
          </a:p>
          <a:p>
            <a:r>
              <a:rPr lang="de-DE"/>
              <a:t>Möchte man sein Cluster noch weiter sichern, ist dies mit </a:t>
            </a:r>
            <a:r>
              <a:rPr lang="de-DE" err="1">
                <a:hlinkClick r:id="rId4"/>
              </a:rPr>
              <a:t>Mirrormaker</a:t>
            </a:r>
            <a:r>
              <a:rPr lang="de-DE">
                <a:hlinkClick r:id="rId4"/>
              </a:rPr>
              <a:t> 2</a:t>
            </a:r>
            <a:r>
              <a:rPr lang="de-DE"/>
              <a:t> gut möglich.</a:t>
            </a:r>
          </a:p>
        </p:txBody>
      </p:sp>
    </p:spTree>
    <p:extLst>
      <p:ext uri="{BB962C8B-B14F-4D97-AF65-F5344CB8AC3E}">
        <p14:creationId xmlns:p14="http://schemas.microsoft.com/office/powerpoint/2010/main" val="3716808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09DF-E901-4C64-A1AA-FD4FAEC6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Gleichmäßige Verteilung der Partitionen und Leader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864716-FE70-C269-298E-9349B98E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9841"/>
            <a:ext cx="8229600" cy="41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7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992F-C6FD-4965-93B9-6082E49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Ausfall eines Brokers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1A6B1B-7B33-E711-039E-E33A2D880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3581"/>
            <a:ext cx="8229600" cy="41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6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8A89F-9BA0-7691-883E-5B3F8407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6476C4-0BC6-80CC-761D-0E6D17D2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 bin ich?</a:t>
            </a:r>
          </a:p>
          <a:p>
            <a:r>
              <a:rPr lang="de-DE" dirty="0"/>
              <a:t>Aufgabe in der Firma</a:t>
            </a:r>
          </a:p>
          <a:p>
            <a:r>
              <a:rPr lang="de-DE" dirty="0"/>
              <a:t>Kafka wozu?</a:t>
            </a:r>
          </a:p>
          <a:p>
            <a:r>
              <a:rPr lang="de-DE" dirty="0"/>
              <a:t>Erfahrungen mit Kafka</a:t>
            </a:r>
          </a:p>
          <a:p>
            <a:r>
              <a:rPr lang="de-DE" dirty="0"/>
              <a:t>Erfahrungen mit Entwicklung von </a:t>
            </a:r>
            <a:r>
              <a:rPr lang="de-DE" dirty="0" err="1"/>
              <a:t>Javaanwendungen</a:t>
            </a:r>
            <a:endParaRPr lang="de-DE" dirty="0"/>
          </a:p>
          <a:p>
            <a:r>
              <a:rPr lang="de-DE" dirty="0"/>
              <a:t>Erfahrungen mit </a:t>
            </a:r>
            <a:r>
              <a:rPr lang="de-DE" dirty="0" err="1"/>
              <a:t>IntelliJ</a:t>
            </a:r>
            <a:r>
              <a:rPr lang="de-DE" dirty="0"/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4224485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B659E03-E59C-531C-96AD-056FD8A6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Leaderwahlen</a:t>
            </a:r>
            <a:r>
              <a:rPr lang="de-DE"/>
              <a:t> manuell anstoßen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838CA6F-D555-8535-23F0-7ADA75AE73A0}"/>
              </a:ext>
            </a:extLst>
          </p:cNvPr>
          <p:cNvSpPr txBox="1"/>
          <p:nvPr/>
        </p:nvSpPr>
        <p:spPr>
          <a:xfrm>
            <a:off x="1516700" y="1450495"/>
            <a:ext cx="62536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kafka-leader-election.sh \</a:t>
            </a:r>
          </a:p>
          <a:p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--bootstrap-server=localhost:9092</a:t>
            </a:r>
            <a:endParaRPr lang="de-DE" sz="2400" b="0" dirty="0">
              <a:effectLst/>
            </a:endParaRPr>
          </a:p>
          <a:p>
            <a:pPr lvl="1"/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de-DE" sz="2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election</a:t>
            </a:r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-type=</a:t>
            </a:r>
            <a:r>
              <a:rPr lang="de-DE" sz="2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preferred</a:t>
            </a:r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\</a:t>
            </a:r>
            <a:endParaRPr lang="de-DE" sz="2400" b="0" dirty="0">
              <a:effectLst/>
            </a:endParaRPr>
          </a:p>
          <a:p>
            <a:pPr lvl="1"/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--all-topic-</a:t>
            </a:r>
            <a:r>
              <a:rPr lang="de-DE" sz="2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partitions</a:t>
            </a:r>
            <a:endParaRPr lang="de-D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1"/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(oder --topic &lt;</a:t>
            </a:r>
            <a:r>
              <a:rPr lang="de-DE" sz="2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topicname</a:t>
            </a:r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&gt;)</a:t>
            </a:r>
            <a:endParaRPr lang="de-DE" sz="2400" b="0" dirty="0">
              <a:effectLst/>
            </a:endParaRPr>
          </a:p>
          <a:p>
            <a:br>
              <a:rPr lang="de-DE" sz="2400" dirty="0"/>
            </a:br>
            <a:endParaRPr lang="de-DE" sz="2400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7A2DDD80-88C4-024E-0BBF-6CEE3427C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00574"/>
              </p:ext>
            </p:extLst>
          </p:nvPr>
        </p:nvGraphicFramePr>
        <p:xfrm>
          <a:off x="770212" y="3750346"/>
          <a:ext cx="7916588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696">
                  <a:extLst>
                    <a:ext uri="{9D8B030D-6E8A-4147-A177-3AD203B41FA5}">
                      <a16:colId xmlns:a16="http://schemas.microsoft.com/office/drawing/2014/main" val="2310014670"/>
                    </a:ext>
                  </a:extLst>
                </a:gridCol>
                <a:gridCol w="5376892">
                  <a:extLst>
                    <a:ext uri="{9D8B030D-6E8A-4147-A177-3AD203B41FA5}">
                      <a16:colId xmlns:a16="http://schemas.microsoft.com/office/drawing/2014/main" val="2006573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19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election</a:t>
                      </a:r>
                      <a:r>
                        <a:rPr lang="de-DE" dirty="0"/>
                        <a:t>-type=</a:t>
                      </a:r>
                      <a:r>
                        <a:rPr lang="de-DE" dirty="0" err="1"/>
                        <a:t>preferred</a:t>
                      </a:r>
                      <a:endParaRPr lang="de-DE" dirty="0"/>
                    </a:p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default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Versuche Urzustand wiederherzustellen. Broker, der in der Liste als erstes steht, ist der bevorzugte Leader der Partition.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58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election</a:t>
                      </a:r>
                      <a:r>
                        <a:rPr lang="de-DE" dirty="0"/>
                        <a:t>-type=</a:t>
                      </a:r>
                      <a:r>
                        <a:rPr lang="de-DE" dirty="0" err="1"/>
                        <a:t>unclean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 können auch Broker zum Leader gemacht werden, die nicht </a:t>
                      </a:r>
                      <a:r>
                        <a:rPr lang="de-DE" dirty="0" err="1"/>
                        <a:t>insync</a:t>
                      </a:r>
                      <a:r>
                        <a:rPr lang="de-DE" dirty="0"/>
                        <a:t> sind.</a:t>
                      </a:r>
                    </a:p>
                    <a:p>
                      <a:r>
                        <a:rPr lang="de-DE" dirty="0"/>
                        <a:t>ACHTUNG: Datenverlust möglich!</a:t>
                      </a:r>
                    </a:p>
                    <a:p>
                      <a:r>
                        <a:rPr lang="de-DE" dirty="0"/>
                        <a:t>Muss erst im Broker erlaubt werden: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unclean.leader.election.enable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421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466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A3A5B-2E7F-08A6-1AFF-EE0B15A8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Topicinformationen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28C6BF-E53E-126F-7CE1-20B34644F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Alle Topics anzeigen:</a:t>
            </a:r>
          </a:p>
          <a:p>
            <a:pPr marL="0" indent="0">
              <a:buNone/>
            </a:pP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kafka-topics.sh </a:t>
            </a:r>
            <a:r>
              <a:rPr lang="de-DE" sz="18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--list</a:t>
            </a: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--bootstrap-server localhost:9092</a:t>
            </a:r>
          </a:p>
          <a:p>
            <a:r>
              <a:rPr lang="de-DE" dirty="0" err="1"/>
              <a:t>Informatione</a:t>
            </a:r>
            <a:r>
              <a:rPr lang="de-DE" dirty="0"/>
              <a:t> zu einem einzelnen Topic: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kafka-topics.sh </a:t>
            </a:r>
            <a:r>
              <a:rPr lang="de-DE" sz="18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de-DE" sz="1800" b="1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--topic &lt;</a:t>
            </a:r>
            <a:r>
              <a:rPr lang="de-DE" sz="18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topicname</a:t>
            </a: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 --bootstrap-server localhost:9092</a:t>
            </a:r>
            <a:endParaRPr lang="de-DE" b="0" dirty="0">
              <a:effectLst/>
            </a:endParaRPr>
          </a:p>
          <a:p>
            <a:br>
              <a:rPr lang="de-DE" dirty="0"/>
            </a:b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42F4A38F-0C0B-7532-AB58-B4BDC1380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401484"/>
              </p:ext>
            </p:extLst>
          </p:nvPr>
        </p:nvGraphicFramePr>
        <p:xfrm>
          <a:off x="398417" y="3718242"/>
          <a:ext cx="834716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476">
                  <a:extLst>
                    <a:ext uri="{9D8B030D-6E8A-4147-A177-3AD203B41FA5}">
                      <a16:colId xmlns:a16="http://schemas.microsoft.com/office/drawing/2014/main" val="1845427864"/>
                    </a:ext>
                  </a:extLst>
                </a:gridCol>
                <a:gridCol w="5509690">
                  <a:extLst>
                    <a:ext uri="{9D8B030D-6E8A-4147-A177-3AD203B41FA5}">
                      <a16:colId xmlns:a16="http://schemas.microsoft.com/office/drawing/2014/main" val="3130500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Kürzel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14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PartitionCount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Anzahl der Partitionen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Replicationfaktor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Anzahl der vorgesehenen Sicherheitskopien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Nummer der Partition (beginnend mit 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Brokernummer des Leaders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0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Replicas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Brokernummern auf deinen die Partition gesichert wird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006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Isr</a:t>
                      </a:r>
                      <a:r>
                        <a:rPr lang="de-DE"/>
                        <a:t> (In-</a:t>
                      </a:r>
                      <a:r>
                        <a:rPr lang="de-DE" err="1"/>
                        <a:t>sync</a:t>
                      </a:r>
                      <a:r>
                        <a:rPr lang="de-DE"/>
                        <a:t> Replicas)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Brokernummern, deren Partitionen mit der des Leader synchronisiert sind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2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962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88301-620E-E89A-5CC6-A29DA4CD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Topic löschen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B05F55-DF56-5A82-1B11-466375FA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Topic löschen mit dem Befehl: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 kafka-topics.sh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delete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--topic &lt;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topicname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 --bootstrap-server localhost:9092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r>
              <a:rPr lang="de-DE" dirty="0"/>
              <a:t>Wenn Topics gelöscht werden, wird der Ordername zunächst um „.&lt;</a:t>
            </a:r>
            <a:r>
              <a:rPr lang="de-DE" dirty="0" err="1"/>
              <a:t>uniqueID</a:t>
            </a:r>
            <a:r>
              <a:rPr lang="de-DE" dirty="0"/>
              <a:t>&gt;-</a:t>
            </a:r>
            <a:r>
              <a:rPr lang="de-DE" dirty="0" err="1"/>
              <a:t>delete</a:t>
            </a:r>
            <a:r>
              <a:rPr lang="de-DE" dirty="0"/>
              <a:t>“ erweitert und erst nach </a:t>
            </a:r>
            <a:r>
              <a:rPr lang="de-DE" dirty="0">
                <a:hlinkClick r:id="rId2"/>
              </a:rPr>
              <a:t>file.delete.delay.ms </a:t>
            </a:r>
            <a:r>
              <a:rPr lang="de-DE" dirty="0"/>
              <a:t>tatsächlich gelöscht.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432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AFB24-3FBF-8CA9-A4E3-EF41AECE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einer Nachricht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2A19C-32F7-7CEE-3212-32DD10242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2874"/>
            <a:ext cx="8229600" cy="40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42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52D23-F2ED-70D8-74A7-600DE4E5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Nachrichten in Kafka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F8ED1A-3586-C04C-9635-C22D7738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Kafka ist der Inhalt von Nachrichten egal (</a:t>
            </a:r>
            <a:r>
              <a:rPr lang="de-DE" b="1" dirty="0"/>
              <a:t>agnostisch</a:t>
            </a:r>
            <a:r>
              <a:rPr lang="de-DE" dirty="0"/>
              <a:t>). Es sind für Kafka nur Bytes.</a:t>
            </a:r>
          </a:p>
          <a:p>
            <a:r>
              <a:rPr lang="de-DE" dirty="0"/>
              <a:t>Es werden </a:t>
            </a:r>
            <a:r>
              <a:rPr lang="de-DE" dirty="0" err="1"/>
              <a:t>Serializer</a:t>
            </a:r>
            <a:r>
              <a:rPr lang="de-DE" dirty="0"/>
              <a:t> benutzt, um die Daten in Bytearrays zu verwandeln. (</a:t>
            </a:r>
            <a:r>
              <a:rPr lang="de-DE" dirty="0" err="1">
                <a:hlinkClick r:id="rId2"/>
              </a:rPr>
              <a:t>Serializer</a:t>
            </a:r>
            <a:r>
              <a:rPr lang="de-DE" dirty="0">
                <a:hlinkClick r:id="rId2"/>
              </a:rPr>
              <a:t> Interface</a:t>
            </a:r>
            <a:r>
              <a:rPr lang="de-DE" dirty="0"/>
              <a:t>)</a:t>
            </a:r>
          </a:p>
          <a:p>
            <a:r>
              <a:rPr lang="de-DE" dirty="0"/>
              <a:t>Nachrichten sind unveränderbar.</a:t>
            </a:r>
          </a:p>
          <a:p>
            <a:r>
              <a:rPr lang="de-DE" dirty="0"/>
              <a:t>Kafka ist optimiert für viele, kleine Nachrichten. Default </a:t>
            </a:r>
            <a:r>
              <a:rPr lang="de-DE" dirty="0" err="1"/>
              <a:t>jeweilt</a:t>
            </a:r>
            <a:r>
              <a:rPr lang="de-DE" dirty="0"/>
              <a:t> 1MB groß (</a:t>
            </a:r>
            <a:r>
              <a:rPr lang="de-DE" dirty="0" err="1">
                <a:latin typeface="Consolas" panose="020B0609020204030204" pitchFamily="49" charset="0"/>
                <a:hlinkClick r:id="rId3"/>
              </a:rPr>
              <a:t>max.message.bytes</a:t>
            </a:r>
            <a:r>
              <a:rPr lang="de-DE" dirty="0"/>
              <a:t>, Umstellung nur im Einzelfall empfohlen)</a:t>
            </a:r>
          </a:p>
          <a:p>
            <a:r>
              <a:rPr lang="de-DE" dirty="0"/>
              <a:t>Nachrichten können von Kafka nicht manipuliert oder interpretiert werden (daher ist Kafka so performant!)</a:t>
            </a:r>
          </a:p>
          <a:p>
            <a:r>
              <a:rPr lang="de-DE" dirty="0"/>
              <a:t>Die Form der Nachrichten können in Schemas hinterlegt werden. (Avro, </a:t>
            </a:r>
            <a:r>
              <a:rPr lang="de-DE" dirty="0" err="1"/>
              <a:t>Json</a:t>
            </a:r>
            <a:r>
              <a:rPr lang="de-DE" dirty="0"/>
              <a:t>,…)</a:t>
            </a:r>
          </a:p>
          <a:p>
            <a:r>
              <a:rPr lang="de-DE" dirty="0"/>
              <a:t>Nachrichten werden meist nicht einzeln geschickt, sondern in Batches.</a:t>
            </a:r>
          </a:p>
        </p:txBody>
      </p:sp>
    </p:spTree>
    <p:extLst>
      <p:ext uri="{BB962C8B-B14F-4D97-AF65-F5344CB8AC3E}">
        <p14:creationId xmlns:p14="http://schemas.microsoft.com/office/powerpoint/2010/main" val="2815737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69ED6-1D80-4ABE-0CDF-7B04B636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sieht ein Topic intern aus?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7C64948-6642-417E-7A12-D4F7F8FEE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641971"/>
              </p:ext>
            </p:extLst>
          </p:nvPr>
        </p:nvGraphicFramePr>
        <p:xfrm>
          <a:off x="457200" y="1600200"/>
          <a:ext cx="82296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749">
                  <a:extLst>
                    <a:ext uri="{9D8B030D-6E8A-4147-A177-3AD203B41FA5}">
                      <a16:colId xmlns:a16="http://schemas.microsoft.com/office/drawing/2014/main" val="3838101710"/>
                    </a:ext>
                  </a:extLst>
                </a:gridCol>
                <a:gridCol w="4852851">
                  <a:extLst>
                    <a:ext uri="{9D8B030D-6E8A-4147-A177-3AD203B41FA5}">
                      <a16:colId xmlns:a16="http://schemas.microsoft.com/office/drawing/2014/main" val="683045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Dateiname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801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00000000000000000000.index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Speichert Bytepositionen von Batches in der *.log Datei, um schneller auf sie zuzugreifen.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965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00000000000000000000.log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Speichertort der Nachrichten.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5415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00000000000000000000.timeindex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Wie *.</a:t>
                      </a: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index</a:t>
                      </a: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, jedoch mit Uhrzeiten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3218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leader-epoch-checkpoint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1.Zahl: Metadatenversion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2.Zahl: Anzahl der Zeilen, die nun folgen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1600" b="0" i="0" u="none" strike="noStrike" dirty="0">
                        <a:solidFill>
                          <a:srgbClr val="242424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Pro Zahlenpaar:</a:t>
                      </a:r>
                      <a:endParaRPr lang="de-DE" sz="3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1. Zahl: Anzahl bisheriger Leader (</a:t>
                      </a:r>
                      <a:r>
                        <a:rPr lang="de-DE" sz="1600" b="1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Leader </a:t>
                      </a:r>
                      <a:r>
                        <a:rPr lang="de-DE" sz="1600" b="1" i="0" u="none" strike="noStrike" dirty="0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Epoch</a:t>
                      </a: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de-DE" sz="32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2. Zahl: </a:t>
                      </a:r>
                      <a:r>
                        <a:rPr lang="de-DE" sz="1600" b="0" i="0" u="none" strike="noStrike" dirty="0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Logfffset</a:t>
                      </a: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 zum Zeitpunkt der </a:t>
                      </a:r>
                      <a:r>
                        <a:rPr lang="de-DE" sz="1600" b="0" i="0" u="none" strike="noStrike" dirty="0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Leaderelection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87553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.snapshot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Entsteht bei mehreren Segmenten und wird für Verwaltung von Transaktionen verwaltet.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5086691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81F6386-EED9-F5C5-FDD5-B3F1325707E8}"/>
              </a:ext>
            </a:extLst>
          </p:cNvPr>
          <p:cNvSpPr txBox="1"/>
          <p:nvPr/>
        </p:nvSpPr>
        <p:spPr>
          <a:xfrm>
            <a:off x="457200" y="5865223"/>
            <a:ext cx="8262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Die Zahl ist der Offset des ersten Eintrags im jeweiligen Segment.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FDB5E99E-BF5F-5C03-4147-0A474199A1C1}"/>
              </a:ext>
            </a:extLst>
          </p:cNvPr>
          <p:cNvCxnSpPr>
            <a:stCxn id="5" idx="1"/>
          </p:cNvCxnSpPr>
          <p:nvPr/>
        </p:nvCxnSpPr>
        <p:spPr>
          <a:xfrm rot="10800000">
            <a:off x="209006" y="2188030"/>
            <a:ext cx="248194" cy="3908027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3B12231-EA26-8AB8-18FB-A730B87A698D}"/>
              </a:ext>
            </a:extLst>
          </p:cNvPr>
          <p:cNvCxnSpPr/>
          <p:nvPr/>
        </p:nvCxnSpPr>
        <p:spPr>
          <a:xfrm>
            <a:off x="209005" y="2188030"/>
            <a:ext cx="248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709A401-4EA2-FD4D-3C62-B33DB4540F9E}"/>
              </a:ext>
            </a:extLst>
          </p:cNvPr>
          <p:cNvCxnSpPr/>
          <p:nvPr/>
        </p:nvCxnSpPr>
        <p:spPr>
          <a:xfrm>
            <a:off x="209005" y="2771505"/>
            <a:ext cx="248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2DD9BF-DC82-02BA-3106-9FB08DF6C322}"/>
              </a:ext>
            </a:extLst>
          </p:cNvPr>
          <p:cNvCxnSpPr/>
          <p:nvPr/>
        </p:nvCxnSpPr>
        <p:spPr>
          <a:xfrm>
            <a:off x="209004" y="3137264"/>
            <a:ext cx="248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80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7E3A3-923F-20AC-D3D5-841E9604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 eines Logs untersuchen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80F28633-4C3B-4659-68E0-FAED5111EC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465537"/>
              </p:ext>
            </p:extLst>
          </p:nvPr>
        </p:nvGraphicFramePr>
        <p:xfrm>
          <a:off x="457200" y="2765046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215">
                  <a:extLst>
                    <a:ext uri="{9D8B030D-6E8A-4147-A177-3AD203B41FA5}">
                      <a16:colId xmlns:a16="http://schemas.microsoft.com/office/drawing/2014/main" val="2946862823"/>
                    </a:ext>
                  </a:extLst>
                </a:gridCol>
                <a:gridCol w="6392385">
                  <a:extLst>
                    <a:ext uri="{9D8B030D-6E8A-4147-A177-3AD203B41FA5}">
                      <a16:colId xmlns:a16="http://schemas.microsoft.com/office/drawing/2014/main" val="472057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Eintrag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1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baseOffset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 der ersten Nachricht des Batches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0728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lastOffset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Offset der letzten Nachricht des Batches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799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count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Anzahl der Nachrichten im Batch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19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CreationTime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Timestamp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18917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crc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Checksumme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499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size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Größe des Batches in Bytes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7544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position</a:t>
                      </a:r>
                      <a:endParaRPr lang="de-DE" sz="3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Byteposition des ersten Offsets in der Datei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4249179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18436B0B-C42B-9E6F-E5FD-E9B5E90EEAB9}"/>
              </a:ext>
            </a:extLst>
          </p:cNvPr>
          <p:cNvSpPr txBox="1"/>
          <p:nvPr/>
        </p:nvSpPr>
        <p:spPr>
          <a:xfrm>
            <a:off x="93117" y="1509066"/>
            <a:ext cx="9131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kafka-dump-log.sh \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--files ~/</a:t>
            </a:r>
            <a:r>
              <a:rPr lang="de-DE" sz="18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8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/kafka1/&lt;</a:t>
            </a:r>
            <a:r>
              <a:rPr lang="de-DE" sz="18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topic_name</a:t>
            </a: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&gt;/00000000000000000000.log \</a:t>
            </a:r>
          </a:p>
          <a:p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[--print-</a:t>
            </a:r>
            <a:r>
              <a:rPr lang="de-DE" sz="18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DE" sz="18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-log]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914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02BB-3E08-40D1-AFFB-2FADD39E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Partitionen sind in Segmente aufgeteilt</a:t>
            </a:r>
            <a:endParaRPr lang="en-A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A80C3B2-5DA3-A7E1-7A39-BF99D8C93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1035"/>
            <a:ext cx="8229600" cy="45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6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B6A1D-D454-4D54-270C-92F2BBC8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Bedeutung von Segmenten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FA041-0FC3-02DC-D90F-F3B20C30E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Es werden regelmäßig neue Segmente erzeugt.</a:t>
            </a:r>
          </a:p>
          <a:p>
            <a:r>
              <a:rPr lang="de-DE" dirty="0"/>
              <a:t>Segmente sind 1GiB (</a:t>
            </a:r>
            <a:r>
              <a:rPr lang="de-DE" dirty="0" err="1">
                <a:solidFill>
                  <a:srgbClr val="0070C0"/>
                </a:solidFill>
                <a:latin typeface="Consolas" panose="020B0609020204030204" pitchFamily="49" charset="0"/>
                <a:hlinkClick r:id="rId2"/>
              </a:rPr>
              <a:t>segment.bytes</a:t>
            </a:r>
            <a:r>
              <a:rPr lang="de-DE" dirty="0"/>
              <a:t>) groß und werden spätestens nach einer Woche erstellt (</a:t>
            </a:r>
            <a:r>
              <a:rPr lang="de-DE" dirty="0">
                <a:solidFill>
                  <a:srgbClr val="0070C0"/>
                </a:solidFill>
                <a:latin typeface="Consolas" panose="020B0609020204030204" pitchFamily="49" charset="0"/>
                <a:hlinkClick r:id="rId3"/>
              </a:rPr>
              <a:t>segment.ms</a:t>
            </a:r>
            <a:r>
              <a:rPr lang="de-DE" dirty="0"/>
              <a:t>) .</a:t>
            </a:r>
          </a:p>
          <a:p>
            <a:r>
              <a:rPr lang="de-DE" dirty="0"/>
              <a:t>Wenn das Log aufgeräumt wird, dann </a:t>
            </a:r>
            <a:r>
              <a:rPr lang="de-DE" dirty="0" err="1"/>
              <a:t>geschiet</a:t>
            </a:r>
            <a:r>
              <a:rPr lang="de-DE" dirty="0"/>
              <a:t> dass immer durch Löschen von Segmenten. Daher können Daten noch etwas länger erhalten bleiben, als nötig.</a:t>
            </a:r>
          </a:p>
        </p:txBody>
      </p:sp>
    </p:spTree>
    <p:extLst>
      <p:ext uri="{BB962C8B-B14F-4D97-AF65-F5344CB8AC3E}">
        <p14:creationId xmlns:p14="http://schemas.microsoft.com/office/powerpoint/2010/main" val="968722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678E6-A472-4170-1524-F1560145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Aufräumen von Logs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457617-1F61-6682-FA18-8BFECA8C0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Daten müssen aus verschiedenen Gründen aufgeräumt werden: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Speicherkapazität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keine Relevanz mehr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größere Log </a:t>
            </a:r>
            <a:r>
              <a:rPr lang="de-DE" sz="1800" b="0" i="1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kann</a:t>
            </a: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 größere Zugriffszeiten bedeuten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i="0" u="none" strike="noStrike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Rechtliche Gründe</a:t>
            </a:r>
            <a:endParaRPr lang="de-DE"/>
          </a:p>
          <a:p>
            <a:r>
              <a:rPr lang="de-DE"/>
              <a:t>Die Aufräumstrategie von Kafka lässt sich unter </a:t>
            </a:r>
            <a:r>
              <a:rPr lang="de-DE" err="1">
                <a:latin typeface="Consolas" panose="020B0609020204030204" pitchFamily="49" charset="0"/>
                <a:hlinkClick r:id="rId2"/>
              </a:rPr>
              <a:t>cleanup.policy</a:t>
            </a:r>
            <a:r>
              <a:rPr lang="de-DE">
                <a:latin typeface="Consolas" panose="020B0609020204030204" pitchFamily="49" charset="0"/>
              </a:rPr>
              <a:t> </a:t>
            </a:r>
            <a:r>
              <a:rPr lang="de-DE"/>
              <a:t>einstellen.</a:t>
            </a:r>
          </a:p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7E42203-2C55-7E43-B4FD-FA868F221958}"/>
              </a:ext>
            </a:extLst>
          </p:cNvPr>
          <p:cNvGraphicFramePr>
            <a:graphicFrameLocks noGrp="1"/>
          </p:cNvGraphicFramePr>
          <p:nvPr/>
        </p:nvGraphicFramePr>
        <p:xfrm>
          <a:off x="407126" y="4939616"/>
          <a:ext cx="8279673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417">
                  <a:extLst>
                    <a:ext uri="{9D8B030D-6E8A-4147-A177-3AD203B41FA5}">
                      <a16:colId xmlns:a16="http://schemas.microsoft.com/office/drawing/2014/main" val="3853967633"/>
                    </a:ext>
                  </a:extLst>
                </a:gridCol>
                <a:gridCol w="1913708">
                  <a:extLst>
                    <a:ext uri="{9D8B030D-6E8A-4147-A177-3AD203B41FA5}">
                      <a16:colId xmlns:a16="http://schemas.microsoft.com/office/drawing/2014/main" val="2724198577"/>
                    </a:ext>
                  </a:extLst>
                </a:gridCol>
                <a:gridCol w="4062548">
                  <a:extLst>
                    <a:ext uri="{9D8B030D-6E8A-4147-A177-3AD203B41FA5}">
                      <a16:colId xmlns:a16="http://schemas.microsoft.com/office/drawing/2014/main" val="884888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Parametername für </a:t>
                      </a:r>
                      <a:r>
                        <a:rPr lang="de-DE" err="1"/>
                        <a:t>cleanup.policy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Funktionsweise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89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 Retention (</a:t>
                      </a:r>
                      <a:r>
                        <a:rPr lang="de-DE" sz="1400" b="0" i="0" u="none" strike="noStrike" dirty="0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default</a:t>
                      </a:r>
                      <a:r>
                        <a:rPr lang="de-DE" sz="14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de-DE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dirty="0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delete</a:t>
                      </a:r>
                      <a:endParaRPr lang="de-DE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Einzelne Segmente löschen, die zu alt sind (keine Auswahl der Daten)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3975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Log Compaction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dirty="0" err="1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compact</a:t>
                      </a:r>
                      <a:endParaRPr lang="de-DE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Für jeden Key wird nur der aktuellste Eintrag gespeichert. (nur mit Keys möglich) (aufwändig)</a:t>
                      </a:r>
                      <a:endParaRPr lang="de-DE" sz="28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17220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67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Wie </a:t>
            </a:r>
            <a:r>
              <a:rPr lang="en-US" err="1"/>
              <a:t>alles</a:t>
            </a:r>
            <a:r>
              <a:rPr lang="en-US"/>
              <a:t> </a:t>
            </a:r>
            <a:r>
              <a:rPr lang="en-US" err="1"/>
              <a:t>anfängt</a:t>
            </a:r>
            <a:r>
              <a:rPr lang="en-US"/>
              <a:t>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6B7FC1-2385-4C6A-92EE-BED273468B8A}"/>
              </a:ext>
            </a:extLst>
          </p:cNvPr>
          <p:cNvGrpSpPr/>
          <p:nvPr/>
        </p:nvGrpSpPr>
        <p:grpSpPr>
          <a:xfrm>
            <a:off x="3454157" y="1926875"/>
            <a:ext cx="2235686" cy="3004249"/>
            <a:chOff x="3959483" y="1777744"/>
            <a:chExt cx="2235686" cy="30042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A070D6-94A9-4EAF-925B-7B327883040E}"/>
                </a:ext>
              </a:extLst>
            </p:cNvPr>
            <p:cNvSpPr/>
            <p:nvPr/>
          </p:nvSpPr>
          <p:spPr>
            <a:xfrm>
              <a:off x="3959483" y="1777744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FE50A7"/>
                  </a:solidFill>
                </a:rPr>
                <a:t>Source system</a:t>
              </a:r>
              <a:endParaRPr lang="en-AT" b="1">
                <a:solidFill>
                  <a:srgbClr val="FE50A7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166C03-7DD7-462B-9251-2DBC9D159EC1}"/>
                </a:ext>
              </a:extLst>
            </p:cNvPr>
            <p:cNvSpPr/>
            <p:nvPr/>
          </p:nvSpPr>
          <p:spPr>
            <a:xfrm>
              <a:off x="3959483" y="3784466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9609E5"/>
                  </a:solidFill>
                </a:rPr>
                <a:t>Target system</a:t>
              </a:r>
              <a:endParaRPr lang="en-AT" b="1">
                <a:solidFill>
                  <a:srgbClr val="9609E5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4CDF07-2160-4960-BBA2-B5548281396D}"/>
                </a:ext>
              </a:extLst>
            </p:cNvPr>
            <p:cNvGrpSpPr/>
            <p:nvPr/>
          </p:nvGrpSpPr>
          <p:grpSpPr>
            <a:xfrm>
              <a:off x="4256992" y="2919650"/>
              <a:ext cx="861898" cy="685800"/>
              <a:chOff x="3631350" y="2743200"/>
              <a:chExt cx="861898" cy="68580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1F0EBAE-ABEA-4577-8071-6CC46F126DE3}"/>
                  </a:ext>
                </a:extLst>
              </p:cNvPr>
              <p:cNvCxnSpPr/>
              <p:nvPr/>
            </p:nvCxnSpPr>
            <p:spPr>
              <a:xfrm>
                <a:off x="4493248" y="2743200"/>
                <a:ext cx="0" cy="685800"/>
              </a:xfrm>
              <a:prstGeom prst="straightConnector1">
                <a:avLst/>
              </a:prstGeom>
              <a:ln w="762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4716B2-6A7E-4ADA-BA1F-ED7C4256F070}"/>
                  </a:ext>
                </a:extLst>
              </p:cNvPr>
              <p:cNvSpPr txBox="1"/>
              <p:nvPr/>
            </p:nvSpPr>
            <p:spPr>
              <a:xfrm>
                <a:off x="3631350" y="2775271"/>
                <a:ext cx="7328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101010</a:t>
                </a:r>
              </a:p>
              <a:p>
                <a:r>
                  <a:rPr lang="en-GB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010101</a:t>
                </a:r>
                <a:endParaRPr lang="en-AT" sz="1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B6D7EA-78BE-4B08-97EC-C5FB678CCC23}"/>
              </a:ext>
            </a:extLst>
          </p:cNvPr>
          <p:cNvSpPr txBox="1"/>
          <p:nvPr/>
        </p:nvSpPr>
        <p:spPr>
          <a:xfrm>
            <a:off x="4742570" y="3208573"/>
            <a:ext cx="509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endParaRPr lang="en-AT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40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905E5-4FB0-0B82-E526-974FFD2E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 Retention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0D8DA0-02EA-DCC0-CF10-0F3AB9BCEE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/>
              <a:t>Es werden immer ganze Segmente gelöscht.</a:t>
            </a:r>
          </a:p>
          <a:p>
            <a:r>
              <a:rPr lang="de-DE"/>
              <a:t>Dabei wird geprüft, wie alt der der jüngste Eintrag eines Segmentes ist.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26CC6C1-51BC-0D3C-D9A9-0425F1F3EA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5144" y="1600200"/>
            <a:ext cx="256471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49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35BE-177B-494C-AD52-CAFD7382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 </a:t>
            </a:r>
            <a:r>
              <a:rPr lang="de-DE" err="1"/>
              <a:t>Compaction</a:t>
            </a:r>
            <a:endParaRPr lang="en-AT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B27FFAD-286C-88F7-5037-E55871F33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2673"/>
            <a:ext cx="8229600" cy="40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58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5DEB7-8C84-01BE-0266-48C2C23D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 </a:t>
            </a:r>
            <a:r>
              <a:rPr lang="de-DE" err="1"/>
              <a:t>Compaction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D6EDD4-E72C-CBC3-466E-5E402D84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Es werden beim Aufräumen neue „saubere“ (clean) Segmente erstellt.</a:t>
            </a:r>
          </a:p>
          <a:p>
            <a:r>
              <a:rPr lang="de-DE" dirty="0"/>
              <a:t>Neue Batches werden dann zunächst in einem nicht-sauberen (</a:t>
            </a:r>
            <a:r>
              <a:rPr lang="de-DE" dirty="0" err="1"/>
              <a:t>dirty</a:t>
            </a:r>
            <a:r>
              <a:rPr lang="de-DE" dirty="0"/>
              <a:t>) Segment gespeichert.</a:t>
            </a:r>
          </a:p>
          <a:p>
            <a:r>
              <a:rPr lang="de-DE" dirty="0"/>
              <a:t>Die </a:t>
            </a:r>
            <a:r>
              <a:rPr lang="de-DE" dirty="0" err="1"/>
              <a:t>Kompaktierung</a:t>
            </a:r>
            <a:r>
              <a:rPr lang="de-DE" dirty="0"/>
              <a:t> ist aufwendig und wird daher nicht ständig durchgeführt.</a:t>
            </a:r>
          </a:p>
          <a:p>
            <a:r>
              <a:rPr lang="de-DE" dirty="0"/>
              <a:t>Lücken in den Offsets sind nicht schlimm. Fragt ein Consumer einen Offset zu einem Schlüssel ab, der nicht existiert, schaut er immer weiter nach vorne, bis er einen passenden findet.</a:t>
            </a:r>
          </a:p>
        </p:txBody>
      </p:sp>
    </p:spTree>
    <p:extLst>
      <p:ext uri="{BB962C8B-B14F-4D97-AF65-F5344CB8AC3E}">
        <p14:creationId xmlns:p14="http://schemas.microsoft.com/office/powerpoint/2010/main" val="711729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C1525-AAA3-851D-E92A-744B542D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 </a:t>
            </a:r>
            <a:r>
              <a:rPr lang="de-DE" err="1"/>
              <a:t>Compaction</a:t>
            </a:r>
            <a:r>
              <a:rPr lang="de-DE"/>
              <a:t> - Tombstone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432BF-24FE-3ABE-3F67-FDF139476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Um Anzuzeigen, dass ein Key gelöscht wird, kann ein Tombstone gesetzt werden.</a:t>
            </a:r>
          </a:p>
          <a:p>
            <a:r>
              <a:rPr lang="de-DE" dirty="0"/>
              <a:t>Das ist eine Nachricht mit dem Key und dem Value null.</a:t>
            </a:r>
          </a:p>
          <a:p>
            <a:r>
              <a:rPr lang="de-DE" dirty="0"/>
              <a:t>Diese wird bei einem </a:t>
            </a:r>
            <a:r>
              <a:rPr lang="de-DE" dirty="0" err="1"/>
              <a:t>Cleanup</a:t>
            </a:r>
            <a:r>
              <a:rPr lang="de-DE" dirty="0"/>
              <a:t> ein mal gespeichert, um den </a:t>
            </a:r>
            <a:r>
              <a:rPr lang="de-DE" dirty="0" err="1"/>
              <a:t>Consumern</a:t>
            </a:r>
            <a:r>
              <a:rPr lang="de-DE" dirty="0"/>
              <a:t> anzuzeigen, dass der Key gelöscht wurde.</a:t>
            </a:r>
          </a:p>
          <a:p>
            <a:r>
              <a:rPr lang="de-DE" dirty="0"/>
              <a:t>Bei einem weiteren </a:t>
            </a:r>
            <a:r>
              <a:rPr lang="de-DE" dirty="0" err="1"/>
              <a:t>Cleanup</a:t>
            </a:r>
            <a:r>
              <a:rPr lang="de-DE" dirty="0"/>
              <a:t> wird der Tombstone entfernt.</a:t>
            </a:r>
          </a:p>
        </p:txBody>
      </p:sp>
    </p:spTree>
    <p:extLst>
      <p:ext uri="{BB962C8B-B14F-4D97-AF65-F5344CB8AC3E}">
        <p14:creationId xmlns:p14="http://schemas.microsoft.com/office/powerpoint/2010/main" val="1828147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B6C973-EADB-3D76-BB82-72A5A8F3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Wann werden Logs aufgeräumt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2651578-2220-BBEA-CC55-2E50CEA699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0323" y="2749731"/>
          <a:ext cx="724335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451">
                  <a:extLst>
                    <a:ext uri="{9D8B030D-6E8A-4147-A177-3AD203B41FA5}">
                      <a16:colId xmlns:a16="http://schemas.microsoft.com/office/drawing/2014/main" val="3278413516"/>
                    </a:ext>
                  </a:extLst>
                </a:gridCol>
                <a:gridCol w="2414451">
                  <a:extLst>
                    <a:ext uri="{9D8B030D-6E8A-4147-A177-3AD203B41FA5}">
                      <a16:colId xmlns:a16="http://schemas.microsoft.com/office/drawing/2014/main" val="535665556"/>
                    </a:ext>
                  </a:extLst>
                </a:gridCol>
                <a:gridCol w="2414451">
                  <a:extLst>
                    <a:ext uri="{9D8B030D-6E8A-4147-A177-3AD203B41FA5}">
                      <a16:colId xmlns:a16="http://schemas.microsoft.com/office/drawing/2014/main" val="285578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Grund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0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Partition zu Groß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sng" strike="noStrike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2"/>
                        </a:rPr>
                        <a:t>retention.bytes</a:t>
                      </a:r>
                      <a:endParaRPr lang="fr-FR" sz="2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sng" strike="noStrike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3"/>
                        </a:rPr>
                        <a:t>log.retention.bytes</a:t>
                      </a:r>
                      <a:endParaRPr lang="fr-FR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endParaRPr lang="de-DE" sz="2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Deaktiviert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8336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Einträge zu alt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sng" strike="noStrike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4"/>
                        </a:rPr>
                        <a:t>retention.ms</a:t>
                      </a:r>
                      <a:endParaRPr lang="fr-FR" sz="2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0" i="0" u="sng" strike="noStrike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5"/>
                        </a:rPr>
                        <a:t>log.retention.ms</a:t>
                      </a:r>
                      <a:endParaRPr lang="fr-FR" sz="2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0" i="0" u="none" strike="noStrike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7 Tage</a:t>
                      </a:r>
                      <a:endParaRPr lang="de-DE" sz="2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9792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489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51301-4112-234D-16B8-3D3BA576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Rechtzeitiges Löschen von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565BDC-3196-8592-11B3-9358CB08C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Ziel: Nachricht soll nach spätestens 7 Tagen gelöscht werden.</a:t>
            </a:r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D1DB6560-AA0E-A047-0137-F21BB44CF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51991"/>
              </p:ext>
            </p:extLst>
          </p:nvPr>
        </p:nvGraphicFramePr>
        <p:xfrm>
          <a:off x="186146" y="4826002"/>
          <a:ext cx="8771708" cy="203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060">
                  <a:extLst>
                    <a:ext uri="{9D8B030D-6E8A-4147-A177-3AD203B41FA5}">
                      <a16:colId xmlns:a16="http://schemas.microsoft.com/office/drawing/2014/main" val="3791782914"/>
                    </a:ext>
                  </a:extLst>
                </a:gridCol>
                <a:gridCol w="1561011">
                  <a:extLst>
                    <a:ext uri="{9D8B030D-6E8A-4147-A177-3AD203B41FA5}">
                      <a16:colId xmlns:a16="http://schemas.microsoft.com/office/drawing/2014/main" val="393759323"/>
                    </a:ext>
                  </a:extLst>
                </a:gridCol>
                <a:gridCol w="2050869">
                  <a:extLst>
                    <a:ext uri="{9D8B030D-6E8A-4147-A177-3AD203B41FA5}">
                      <a16:colId xmlns:a16="http://schemas.microsoft.com/office/drawing/2014/main" val="1896283503"/>
                    </a:ext>
                  </a:extLst>
                </a:gridCol>
                <a:gridCol w="3536768">
                  <a:extLst>
                    <a:ext uri="{9D8B030D-6E8A-4147-A177-3AD203B41FA5}">
                      <a16:colId xmlns:a16="http://schemas.microsoft.com/office/drawing/2014/main" val="2459886873"/>
                    </a:ext>
                  </a:extLst>
                </a:gridCol>
              </a:tblGrid>
              <a:tr h="8028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segment.ms</a:t>
                      </a:r>
                      <a:endParaRPr lang="de-DE" sz="3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retention.ms</a:t>
                      </a:r>
                      <a:endParaRPr lang="de-DE" sz="3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log.retention.check.interval.ms</a:t>
                      </a:r>
                      <a:endParaRPr lang="de-DE" sz="3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Mögliches Alter der Nachrichten zum Zeitpunkt der Löschung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33064372"/>
                  </a:ext>
                </a:extLst>
              </a:tr>
              <a:tr h="4904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6T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23h 55min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5min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23h 55min</a:t>
                      </a:r>
                      <a:r>
                        <a:rPr lang="de-DE" sz="3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-7 T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76696132"/>
                  </a:ext>
                </a:extLst>
              </a:tr>
              <a:tr h="4904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1T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5T 23h 55min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5min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5T 23h 55min</a:t>
                      </a:r>
                      <a:r>
                        <a:rPr lang="de-DE" sz="3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600" b="0" i="0" u="none" strike="noStrike" dirty="0">
                          <a:solidFill>
                            <a:srgbClr val="242424"/>
                          </a:solidFill>
                          <a:effectLst/>
                          <a:latin typeface="Arial" panose="020B0604020202020204" pitchFamily="34" charset="0"/>
                        </a:rPr>
                        <a:t>- 7 T</a:t>
                      </a:r>
                      <a:endParaRPr lang="de-DE" sz="32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69402786"/>
                  </a:ext>
                </a:extLst>
              </a:tr>
            </a:tbl>
          </a:graphicData>
        </a:graphic>
      </p:graphicFrame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EF250834-A9D8-1294-5DB1-B484127E5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66677"/>
              </p:ext>
            </p:extLst>
          </p:nvPr>
        </p:nvGraphicFramePr>
        <p:xfrm>
          <a:off x="186146" y="2108921"/>
          <a:ext cx="8771708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4191">
                  <a:extLst>
                    <a:ext uri="{9D8B030D-6E8A-4147-A177-3AD203B41FA5}">
                      <a16:colId xmlns:a16="http://schemas.microsoft.com/office/drawing/2014/main" val="8318939"/>
                    </a:ext>
                  </a:extLst>
                </a:gridCol>
                <a:gridCol w="4627517">
                  <a:extLst>
                    <a:ext uri="{9D8B030D-6E8A-4147-A177-3AD203B41FA5}">
                      <a16:colId xmlns:a16="http://schemas.microsoft.com/office/drawing/2014/main" val="3572679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Konfiguration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5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Consolas" panose="020B0609020204030204" pitchFamily="49" charset="0"/>
                          <a:hlinkClick r:id="rId3"/>
                        </a:rPr>
                        <a:t>segment.ms</a:t>
                      </a:r>
                      <a:endParaRPr lang="de-DE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 welcher Zeit wird spätestens ein neues Segment erstellt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7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Consolas" panose="020B0609020204030204" pitchFamily="49" charset="0"/>
                          <a:hlinkClick r:id="rId4"/>
                        </a:rPr>
                        <a:t>retention.ms</a:t>
                      </a:r>
                      <a:endParaRPr lang="de-DE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Maximales Alter der jüngsten Nachricht eines Segmentes, bis das Segment zum Löschen markiert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9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Consolas" panose="020B0609020204030204" pitchFamily="49" charset="0"/>
                          <a:hlinkClick r:id="rId5"/>
                        </a:rPr>
                        <a:t>log.retention.check.interval.ms</a:t>
                      </a:r>
                      <a:endParaRPr lang="de-DE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Zeitintervall, in dem geprüft wird, ob Segment gelöscht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669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694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6053E-0897-AB30-DED6-1DA20BCE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Aufgabe zum Löschen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BDBDAC-18CD-A13E-3A5A-9832560C0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Lege ein Topic an, bei dem alle 20 Sekunden ein neues Segment entsteht und die Maximale Speicherzeit einer Nachricht 60 Sekunden beträgt.</a:t>
            </a:r>
          </a:p>
        </p:txBody>
      </p:sp>
    </p:spTree>
    <p:extLst>
      <p:ext uri="{BB962C8B-B14F-4D97-AF65-F5344CB8AC3E}">
        <p14:creationId xmlns:p14="http://schemas.microsoft.com/office/powerpoint/2010/main" val="1300962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4939-D4B6-C7FE-F403-E2339836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Producer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12AC41-3D16-A73B-C471-315B3F59C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69" y="1600200"/>
            <a:ext cx="5511061" cy="4525963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E5CEBA7-2954-B86D-D1E2-D3C1754C1851}"/>
              </a:ext>
            </a:extLst>
          </p:cNvPr>
          <p:cNvSpPr/>
          <p:nvPr/>
        </p:nvSpPr>
        <p:spPr>
          <a:xfrm>
            <a:off x="1816469" y="3046130"/>
            <a:ext cx="2054304" cy="3186376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Fabrik mit einfarbiger Füllung">
            <a:extLst>
              <a:ext uri="{FF2B5EF4-FFF2-40B4-BE49-F238E27FC236}">
                <a16:creationId xmlns:a16="http://schemas.microsoft.com/office/drawing/2014/main" id="{3A737184-E5F3-4A98-D639-1AAFFFF4E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6974" y="-278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34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252FB-975D-C66F-7246-1579EA03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Deep Dive: Producer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B151DA-9780-9FE4-6CD1-077865A6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Producer sind </a:t>
            </a:r>
            <a:r>
              <a:rPr lang="de-DE" dirty="0" err="1"/>
              <a:t>Clienten</a:t>
            </a:r>
            <a:r>
              <a:rPr lang="de-DE" dirty="0"/>
              <a:t> eines Kafka Clusters.</a:t>
            </a:r>
          </a:p>
          <a:p>
            <a:r>
              <a:rPr lang="de-DE" dirty="0"/>
              <a:t>Sie verbinden sich mit dem Kluster und schreiben Nachrichten an die Leader der </a:t>
            </a:r>
            <a:r>
              <a:rPr lang="de-DE" dirty="0" err="1"/>
              <a:t>Partionen</a:t>
            </a:r>
            <a:r>
              <a:rPr lang="de-DE" dirty="0"/>
              <a:t> der jeweiligen Topics.</a:t>
            </a:r>
          </a:p>
        </p:txBody>
      </p:sp>
      <p:pic>
        <p:nvPicPr>
          <p:cNvPr id="6" name="Grafik 5" descr="Fabrik mit einfarbiger Füllung">
            <a:extLst>
              <a:ext uri="{FF2B5EF4-FFF2-40B4-BE49-F238E27FC236}">
                <a16:creationId xmlns:a16="http://schemas.microsoft.com/office/drawing/2014/main" id="{7B6B5433-EC2B-548B-EBAB-9E78EDAF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6974" y="-278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21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F74DDE2-4C99-E25D-BDF4-0E805474BDBD}"/>
              </a:ext>
            </a:extLst>
          </p:cNvPr>
          <p:cNvSpPr/>
          <p:nvPr/>
        </p:nvSpPr>
        <p:spPr>
          <a:xfrm>
            <a:off x="777240" y="1783080"/>
            <a:ext cx="1463040" cy="4680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121F63-124C-E28D-064E-101B5A36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Überischt</a:t>
            </a:r>
            <a:r>
              <a:rPr lang="de-DE"/>
              <a:t> Producer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325EDDF-12A3-F8B8-BE2C-1B574E33CA4D}"/>
              </a:ext>
            </a:extLst>
          </p:cNvPr>
          <p:cNvSpPr txBox="1"/>
          <p:nvPr/>
        </p:nvSpPr>
        <p:spPr>
          <a:xfrm>
            <a:off x="917664" y="1928105"/>
            <a:ext cx="118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/>
              <a:t>Dein Code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86665C-01F5-53A6-D2BF-4E995B093E94}"/>
              </a:ext>
            </a:extLst>
          </p:cNvPr>
          <p:cNvSpPr/>
          <p:nvPr/>
        </p:nvSpPr>
        <p:spPr>
          <a:xfrm>
            <a:off x="1051560" y="2645229"/>
            <a:ext cx="894806" cy="5878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Data</a:t>
            </a:r>
          </a:p>
        </p:txBody>
      </p:sp>
      <p:sp>
        <p:nvSpPr>
          <p:cNvPr id="8" name="Legende: mit Pfeil nach oben 7">
            <a:extLst>
              <a:ext uri="{FF2B5EF4-FFF2-40B4-BE49-F238E27FC236}">
                <a16:creationId xmlns:a16="http://schemas.microsoft.com/office/drawing/2014/main" id="{2B0FE0FD-EF52-5CA6-ACE1-A077A012136B}"/>
              </a:ext>
            </a:extLst>
          </p:cNvPr>
          <p:cNvSpPr/>
          <p:nvPr/>
        </p:nvSpPr>
        <p:spPr>
          <a:xfrm>
            <a:off x="1022168" y="3283335"/>
            <a:ext cx="973183" cy="1355951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7316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topic</a:t>
            </a:r>
            <a:endParaRPr lang="de-DE" dirty="0"/>
          </a:p>
          <a:p>
            <a:pPr algn="ctr"/>
            <a:r>
              <a:rPr lang="de-DE" dirty="0" err="1"/>
              <a:t>key</a:t>
            </a:r>
            <a:endParaRPr lang="de-DE" dirty="0"/>
          </a:p>
          <a:p>
            <a:pPr algn="ctr"/>
            <a:r>
              <a:rPr lang="de-DE" dirty="0" err="1"/>
              <a:t>value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257DD4-83D3-C143-FFC8-C19D11F527B0}"/>
              </a:ext>
            </a:extLst>
          </p:cNvPr>
          <p:cNvSpPr/>
          <p:nvPr/>
        </p:nvSpPr>
        <p:spPr>
          <a:xfrm>
            <a:off x="2246811" y="1783080"/>
            <a:ext cx="4140476" cy="4680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DA7AF-60AB-ACC5-0386-79001DCB70FA}"/>
              </a:ext>
            </a:extLst>
          </p:cNvPr>
          <p:cNvSpPr txBox="1"/>
          <p:nvPr/>
        </p:nvSpPr>
        <p:spPr>
          <a:xfrm>
            <a:off x="2380704" y="1925084"/>
            <a:ext cx="148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/>
              <a:t>Kafka Library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D9D99E-8988-CD2C-0886-0D2D0698CBCD}"/>
              </a:ext>
            </a:extLst>
          </p:cNvPr>
          <p:cNvSpPr txBox="1"/>
          <p:nvPr/>
        </p:nvSpPr>
        <p:spPr>
          <a:xfrm>
            <a:off x="4410346" y="1894007"/>
            <a:ext cx="8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/>
              <a:t>Buffer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610A513-D7D3-575C-6324-51AF535014CC}"/>
              </a:ext>
            </a:extLst>
          </p:cNvPr>
          <p:cNvSpPr/>
          <p:nvPr/>
        </p:nvSpPr>
        <p:spPr>
          <a:xfrm>
            <a:off x="2588623" y="2645229"/>
            <a:ext cx="894806" cy="5878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/>
              <a:t>Serializer</a:t>
            </a:r>
            <a:endParaRPr lang="de-DE" sz="14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E980EE-65BD-2BC7-FB59-6B10B4DBBF61}"/>
              </a:ext>
            </a:extLst>
          </p:cNvPr>
          <p:cNvSpPr/>
          <p:nvPr/>
        </p:nvSpPr>
        <p:spPr>
          <a:xfrm>
            <a:off x="2597337" y="3633650"/>
            <a:ext cx="894806" cy="5878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Partitioner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2DEA021-8D37-E08F-98EC-BB9C503611EC}"/>
              </a:ext>
            </a:extLst>
          </p:cNvPr>
          <p:cNvSpPr/>
          <p:nvPr/>
        </p:nvSpPr>
        <p:spPr>
          <a:xfrm>
            <a:off x="4351558" y="2628392"/>
            <a:ext cx="35269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DE11177-78B4-7024-EF23-A60E7C64E2D7}"/>
              </a:ext>
            </a:extLst>
          </p:cNvPr>
          <p:cNvSpPr/>
          <p:nvPr/>
        </p:nvSpPr>
        <p:spPr>
          <a:xfrm>
            <a:off x="4710786" y="2628781"/>
            <a:ext cx="35269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1F952B-D63B-D6B4-7D83-9D196ABE5F2F}"/>
              </a:ext>
            </a:extLst>
          </p:cNvPr>
          <p:cNvSpPr/>
          <p:nvPr/>
        </p:nvSpPr>
        <p:spPr>
          <a:xfrm>
            <a:off x="5068381" y="2628781"/>
            <a:ext cx="35269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DB7722C-845B-A811-1E67-EEF2CC185C67}"/>
              </a:ext>
            </a:extLst>
          </p:cNvPr>
          <p:cNvSpPr/>
          <p:nvPr/>
        </p:nvSpPr>
        <p:spPr>
          <a:xfrm>
            <a:off x="5425976" y="2628781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41C0042-DEE1-EF41-5FBE-91A0BBA1C7E6}"/>
              </a:ext>
            </a:extLst>
          </p:cNvPr>
          <p:cNvSpPr/>
          <p:nvPr/>
        </p:nvSpPr>
        <p:spPr>
          <a:xfrm>
            <a:off x="5783571" y="2628781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193A991-3041-CBDB-2768-19F3426F784E}"/>
              </a:ext>
            </a:extLst>
          </p:cNvPr>
          <p:cNvSpPr/>
          <p:nvPr/>
        </p:nvSpPr>
        <p:spPr>
          <a:xfrm>
            <a:off x="4351558" y="3448984"/>
            <a:ext cx="35269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D003C7-B994-47D9-299D-4ADAB8629FE3}"/>
              </a:ext>
            </a:extLst>
          </p:cNvPr>
          <p:cNvSpPr/>
          <p:nvPr/>
        </p:nvSpPr>
        <p:spPr>
          <a:xfrm>
            <a:off x="4710786" y="3449373"/>
            <a:ext cx="35269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7779C3C-93CF-7F9E-99F5-8838794C5636}"/>
              </a:ext>
            </a:extLst>
          </p:cNvPr>
          <p:cNvSpPr/>
          <p:nvPr/>
        </p:nvSpPr>
        <p:spPr>
          <a:xfrm>
            <a:off x="5068381" y="3449373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7BB902E-DE9B-2CBA-3381-0EE4BBAC4E89}"/>
              </a:ext>
            </a:extLst>
          </p:cNvPr>
          <p:cNvSpPr/>
          <p:nvPr/>
        </p:nvSpPr>
        <p:spPr>
          <a:xfrm>
            <a:off x="5425976" y="3449373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863C943-4EC3-0884-4E90-38D394FCBF36}"/>
              </a:ext>
            </a:extLst>
          </p:cNvPr>
          <p:cNvSpPr/>
          <p:nvPr/>
        </p:nvSpPr>
        <p:spPr>
          <a:xfrm>
            <a:off x="5783571" y="3449373"/>
            <a:ext cx="3526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A8C1E9B-F31C-B3C6-E672-9251F8E62BBB}"/>
              </a:ext>
            </a:extLst>
          </p:cNvPr>
          <p:cNvCxnSpPr>
            <a:cxnSpLocks/>
          </p:cNvCxnSpPr>
          <p:nvPr/>
        </p:nvCxnSpPr>
        <p:spPr>
          <a:xfrm flipV="1">
            <a:off x="3591762" y="2881745"/>
            <a:ext cx="703147" cy="933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EC32EC-5DF5-1C84-6880-4DD8DB33E4F2}"/>
              </a:ext>
            </a:extLst>
          </p:cNvPr>
          <p:cNvCxnSpPr/>
          <p:nvPr/>
        </p:nvCxnSpPr>
        <p:spPr>
          <a:xfrm flipV="1">
            <a:off x="3652161" y="3633650"/>
            <a:ext cx="642748" cy="287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97A2FA7-62A2-A008-85A1-319145AC0258}"/>
              </a:ext>
            </a:extLst>
          </p:cNvPr>
          <p:cNvCxnSpPr/>
          <p:nvPr/>
        </p:nvCxnSpPr>
        <p:spPr>
          <a:xfrm>
            <a:off x="3007202" y="3312996"/>
            <a:ext cx="0" cy="254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F6C9BD-5A24-8EF9-6353-A7BD553CB63D}"/>
              </a:ext>
            </a:extLst>
          </p:cNvPr>
          <p:cNvCxnSpPr>
            <a:cxnSpLocks/>
          </p:cNvCxnSpPr>
          <p:nvPr/>
        </p:nvCxnSpPr>
        <p:spPr>
          <a:xfrm>
            <a:off x="1995351" y="2944091"/>
            <a:ext cx="533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lussdiagramm: Verzweigung 34">
            <a:extLst>
              <a:ext uri="{FF2B5EF4-FFF2-40B4-BE49-F238E27FC236}">
                <a16:creationId xmlns:a16="http://schemas.microsoft.com/office/drawing/2014/main" id="{5B20F865-E357-3291-61A6-F27FC3BDEC3A}"/>
              </a:ext>
            </a:extLst>
          </p:cNvPr>
          <p:cNvSpPr/>
          <p:nvPr/>
        </p:nvSpPr>
        <p:spPr>
          <a:xfrm>
            <a:off x="4752750" y="4655128"/>
            <a:ext cx="1343254" cy="720436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ACK?</a:t>
            </a:r>
          </a:p>
        </p:txBody>
      </p:sp>
      <p:sp>
        <p:nvSpPr>
          <p:cNvPr id="36" name="Flussdiagramm: Verzweigung 35">
            <a:extLst>
              <a:ext uri="{FF2B5EF4-FFF2-40B4-BE49-F238E27FC236}">
                <a16:creationId xmlns:a16="http://schemas.microsoft.com/office/drawing/2014/main" id="{B2AB185B-1388-CF46-F0AA-47B2AF440F06}"/>
              </a:ext>
            </a:extLst>
          </p:cNvPr>
          <p:cNvSpPr/>
          <p:nvPr/>
        </p:nvSpPr>
        <p:spPr>
          <a:xfrm>
            <a:off x="2858680" y="4669971"/>
            <a:ext cx="1343254" cy="720436"/>
          </a:xfrm>
          <a:prstGeom prst="flowChartDecis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err="1"/>
              <a:t>max</a:t>
            </a:r>
            <a:endParaRPr lang="de-DE" sz="1400"/>
          </a:p>
          <a:p>
            <a:pPr algn="ctr"/>
            <a:r>
              <a:rPr lang="de-DE" sz="1400" err="1"/>
              <a:t>retry</a:t>
            </a:r>
            <a:r>
              <a:rPr lang="de-DE" sz="1400"/>
              <a:t>?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B586A94-7400-3648-0657-F83721A4F170}"/>
              </a:ext>
            </a:extLst>
          </p:cNvPr>
          <p:cNvSpPr/>
          <p:nvPr/>
        </p:nvSpPr>
        <p:spPr>
          <a:xfrm>
            <a:off x="1061355" y="4788532"/>
            <a:ext cx="894806" cy="5878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Error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58D9A6F-E6C6-0962-97A1-355EF8EBFCFE}"/>
              </a:ext>
            </a:extLst>
          </p:cNvPr>
          <p:cNvCxnSpPr/>
          <p:nvPr/>
        </p:nvCxnSpPr>
        <p:spPr>
          <a:xfrm flipH="1">
            <a:off x="2001882" y="5030189"/>
            <a:ext cx="718284" cy="12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A6CF950-2063-2A3E-8DE8-B6141E1C2A4B}"/>
              </a:ext>
            </a:extLst>
          </p:cNvPr>
          <p:cNvCxnSpPr>
            <a:cxnSpLocks/>
          </p:cNvCxnSpPr>
          <p:nvPr/>
        </p:nvCxnSpPr>
        <p:spPr>
          <a:xfrm flipH="1">
            <a:off x="4226239" y="5015344"/>
            <a:ext cx="4219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AA33BF72-A49E-6A28-8485-0565F30ADB31}"/>
              </a:ext>
            </a:extLst>
          </p:cNvPr>
          <p:cNvSpPr/>
          <p:nvPr/>
        </p:nvSpPr>
        <p:spPr>
          <a:xfrm>
            <a:off x="3048529" y="5781700"/>
            <a:ext cx="894806" cy="5878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err="1"/>
              <a:t>Retry</a:t>
            </a:r>
            <a:endParaRPr lang="de-DE"/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6266872-543A-128F-7280-8C640BD13BE1}"/>
              </a:ext>
            </a:extLst>
          </p:cNvPr>
          <p:cNvCxnSpPr/>
          <p:nvPr/>
        </p:nvCxnSpPr>
        <p:spPr>
          <a:xfrm>
            <a:off x="3544927" y="5467378"/>
            <a:ext cx="0" cy="254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BEEC0E43-ABA0-23B6-181F-F3F5BB39309A}"/>
              </a:ext>
            </a:extLst>
          </p:cNvPr>
          <p:cNvCxnSpPr/>
          <p:nvPr/>
        </p:nvCxnSpPr>
        <p:spPr>
          <a:xfrm>
            <a:off x="5425976" y="5467378"/>
            <a:ext cx="0" cy="254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6E5F8E80-67F9-87C2-F291-0690C34DE0F6}"/>
              </a:ext>
            </a:extLst>
          </p:cNvPr>
          <p:cNvSpPr/>
          <p:nvPr/>
        </p:nvSpPr>
        <p:spPr>
          <a:xfrm>
            <a:off x="5246472" y="5791201"/>
            <a:ext cx="350751" cy="35329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B4DC539E-DCBC-3541-83D4-8A3AEE0DBDE1}"/>
              </a:ext>
            </a:extLst>
          </p:cNvPr>
          <p:cNvSpPr/>
          <p:nvPr/>
        </p:nvSpPr>
        <p:spPr>
          <a:xfrm>
            <a:off x="7032567" y="1328401"/>
            <a:ext cx="1598815" cy="11994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/>
              <a:t>Brocker 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EE8970B3-5BFA-E330-B3AD-D35A8F0F88DF}"/>
              </a:ext>
            </a:extLst>
          </p:cNvPr>
          <p:cNvSpPr/>
          <p:nvPr/>
        </p:nvSpPr>
        <p:spPr>
          <a:xfrm>
            <a:off x="7032566" y="2774768"/>
            <a:ext cx="1598815" cy="11994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/>
              <a:t>Brocker 2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DF1CC54-64FD-0BB5-C484-71C26CFEC89E}"/>
              </a:ext>
            </a:extLst>
          </p:cNvPr>
          <p:cNvCxnSpPr>
            <a:cxnSpLocks/>
          </p:cNvCxnSpPr>
          <p:nvPr/>
        </p:nvCxnSpPr>
        <p:spPr>
          <a:xfrm flipV="1">
            <a:off x="6274002" y="1834185"/>
            <a:ext cx="703147" cy="933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23E5393-7388-F65E-4536-CE9207D47A84}"/>
              </a:ext>
            </a:extLst>
          </p:cNvPr>
          <p:cNvCxnSpPr/>
          <p:nvPr/>
        </p:nvCxnSpPr>
        <p:spPr>
          <a:xfrm flipV="1">
            <a:off x="6284197" y="3280359"/>
            <a:ext cx="642748" cy="287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BE7CAFE6-858E-533B-7E67-9806B2564EFC}"/>
              </a:ext>
            </a:extLst>
          </p:cNvPr>
          <p:cNvSpPr txBox="1"/>
          <p:nvPr/>
        </p:nvSpPr>
        <p:spPr>
          <a:xfrm>
            <a:off x="4241661" y="3095693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Topic A, Partition-2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59A1726-4A38-F600-62CD-373339C8886F}"/>
              </a:ext>
            </a:extLst>
          </p:cNvPr>
          <p:cNvSpPr txBox="1"/>
          <p:nvPr/>
        </p:nvSpPr>
        <p:spPr>
          <a:xfrm>
            <a:off x="4251866" y="2286594"/>
            <a:ext cx="18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Topic A, Partion-0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2B4A399-545F-B14E-3AA2-288F49A4E51E}"/>
              </a:ext>
            </a:extLst>
          </p:cNvPr>
          <p:cNvSpPr/>
          <p:nvPr/>
        </p:nvSpPr>
        <p:spPr>
          <a:xfrm>
            <a:off x="7162528" y="1751733"/>
            <a:ext cx="606354" cy="5997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8C3F166-FADA-1E62-5724-563EF720C090}"/>
              </a:ext>
            </a:extLst>
          </p:cNvPr>
          <p:cNvSpPr/>
          <p:nvPr/>
        </p:nvSpPr>
        <p:spPr>
          <a:xfrm>
            <a:off x="7893797" y="1751733"/>
            <a:ext cx="606354" cy="5997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P1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2663AD1-6966-7AFF-1847-3060F959D179}"/>
              </a:ext>
            </a:extLst>
          </p:cNvPr>
          <p:cNvSpPr/>
          <p:nvPr/>
        </p:nvSpPr>
        <p:spPr>
          <a:xfrm>
            <a:off x="7162528" y="3165173"/>
            <a:ext cx="606354" cy="5997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P2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C9E89DB-7B4F-14B9-2750-8A5C9817366E}"/>
              </a:ext>
            </a:extLst>
          </p:cNvPr>
          <p:cNvSpPr txBox="1"/>
          <p:nvPr/>
        </p:nvSpPr>
        <p:spPr>
          <a:xfrm>
            <a:off x="5494697" y="5417128"/>
            <a:ext cx="5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Yes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527DB23-A9AC-684E-CCF9-5FDAFE2DDEC5}"/>
              </a:ext>
            </a:extLst>
          </p:cNvPr>
          <p:cNvSpPr txBox="1"/>
          <p:nvPr/>
        </p:nvSpPr>
        <p:spPr>
          <a:xfrm>
            <a:off x="4234734" y="4603866"/>
            <a:ext cx="5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No</a:t>
            </a:r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1FEB979-1353-4AFD-0E48-D197D3BFC57A}"/>
              </a:ext>
            </a:extLst>
          </p:cNvPr>
          <p:cNvSpPr txBox="1"/>
          <p:nvPr/>
        </p:nvSpPr>
        <p:spPr>
          <a:xfrm>
            <a:off x="2221024" y="4639286"/>
            <a:ext cx="5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Yes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B7D9E3E-DA49-5D94-CE59-9B3D46E1593C}"/>
              </a:ext>
            </a:extLst>
          </p:cNvPr>
          <p:cNvSpPr txBox="1"/>
          <p:nvPr/>
        </p:nvSpPr>
        <p:spPr>
          <a:xfrm>
            <a:off x="3558563" y="5386648"/>
            <a:ext cx="5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No</a:t>
            </a:r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8D163A0A-E7E9-1F62-626F-B34CDD676506}"/>
              </a:ext>
            </a:extLst>
          </p:cNvPr>
          <p:cNvCxnSpPr/>
          <p:nvPr/>
        </p:nvCxnSpPr>
        <p:spPr>
          <a:xfrm>
            <a:off x="8776855" y="1894007"/>
            <a:ext cx="1316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611083E2-51E2-3E0E-7B69-1E87782D6864}"/>
              </a:ext>
            </a:extLst>
          </p:cNvPr>
          <p:cNvCxnSpPr/>
          <p:nvPr/>
        </p:nvCxnSpPr>
        <p:spPr>
          <a:xfrm>
            <a:off x="8776855" y="3336641"/>
            <a:ext cx="1316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C2BD085F-7D73-0FBD-9C90-A97F1CDDD562}"/>
              </a:ext>
            </a:extLst>
          </p:cNvPr>
          <p:cNvCxnSpPr>
            <a:cxnSpLocks/>
          </p:cNvCxnSpPr>
          <p:nvPr/>
        </p:nvCxnSpPr>
        <p:spPr>
          <a:xfrm>
            <a:off x="8908473" y="1894007"/>
            <a:ext cx="0" cy="31490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B9CA2F02-E637-D8FE-16D0-F979114289E2}"/>
              </a:ext>
            </a:extLst>
          </p:cNvPr>
          <p:cNvCxnSpPr/>
          <p:nvPr/>
        </p:nvCxnSpPr>
        <p:spPr>
          <a:xfrm flipH="1" flipV="1">
            <a:off x="6178062" y="5036621"/>
            <a:ext cx="2730411" cy="6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Grafik 70" descr="Fabrik mit einfarbiger Füllung">
            <a:extLst>
              <a:ext uri="{FF2B5EF4-FFF2-40B4-BE49-F238E27FC236}">
                <a16:creationId xmlns:a16="http://schemas.microsoft.com/office/drawing/2014/main" id="{BF755746-C821-C37F-0E17-EC9DF7ADF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6974" y="-278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8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Wie es </a:t>
            </a:r>
            <a:r>
              <a:rPr lang="en-US" err="1"/>
              <a:t>wächst</a:t>
            </a:r>
            <a:r>
              <a:rPr lang="en-US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B74F78-14DD-4CEC-A07E-30E0EF126DA1}"/>
              </a:ext>
            </a:extLst>
          </p:cNvPr>
          <p:cNvSpPr txBox="1"/>
          <p:nvPr/>
        </p:nvSpPr>
        <p:spPr>
          <a:xfrm>
            <a:off x="1167033" y="3103418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101010</a:t>
            </a:r>
          </a:p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010101</a:t>
            </a:r>
            <a:endParaRPr lang="en-AT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237C3F-1961-410C-AB59-B6ECC376DF90}"/>
              </a:ext>
            </a:extLst>
          </p:cNvPr>
          <p:cNvGrpSpPr/>
          <p:nvPr/>
        </p:nvGrpSpPr>
        <p:grpSpPr>
          <a:xfrm>
            <a:off x="911483" y="1926875"/>
            <a:ext cx="7279470" cy="3004249"/>
            <a:chOff x="911483" y="1926875"/>
            <a:chExt cx="7279470" cy="30042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A070D6-94A9-4EAF-925B-7B327883040E}"/>
                </a:ext>
              </a:extLst>
            </p:cNvPr>
            <p:cNvSpPr/>
            <p:nvPr/>
          </p:nvSpPr>
          <p:spPr>
            <a:xfrm>
              <a:off x="3454157" y="1926875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FE50A7"/>
                  </a:solidFill>
                </a:rPr>
                <a:t>Source system</a:t>
              </a:r>
              <a:endParaRPr lang="en-AT" b="1">
                <a:solidFill>
                  <a:srgbClr val="FE50A7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166C03-7DD7-462B-9251-2DBC9D159EC1}"/>
                </a:ext>
              </a:extLst>
            </p:cNvPr>
            <p:cNvSpPr/>
            <p:nvPr/>
          </p:nvSpPr>
          <p:spPr>
            <a:xfrm>
              <a:off x="3454157" y="3933597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9609E5"/>
                  </a:solidFill>
                </a:rPr>
                <a:t>Target system</a:t>
              </a:r>
              <a:endParaRPr lang="en-AT" b="1">
                <a:solidFill>
                  <a:srgbClr val="9609E5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1F0EBAE-ABEA-4577-8071-6CC46F126DE3}"/>
                </a:ext>
              </a:extLst>
            </p:cNvPr>
            <p:cNvCxnSpPr/>
            <p:nvPr/>
          </p:nvCxnSpPr>
          <p:spPr>
            <a:xfrm>
              <a:off x="4613564" y="3068781"/>
              <a:ext cx="0" cy="68580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CE89FE-895A-4146-BA3D-8FE19CD8CCE7}"/>
                </a:ext>
              </a:extLst>
            </p:cNvPr>
            <p:cNvSpPr/>
            <p:nvPr/>
          </p:nvSpPr>
          <p:spPr>
            <a:xfrm>
              <a:off x="911483" y="1926875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FE50A7"/>
                  </a:solidFill>
                </a:rPr>
                <a:t>Source system</a:t>
              </a:r>
              <a:endParaRPr lang="en-AT" b="1">
                <a:solidFill>
                  <a:srgbClr val="FE50A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977FB9-99C3-4978-AA50-B68881A5C87C}"/>
                </a:ext>
              </a:extLst>
            </p:cNvPr>
            <p:cNvSpPr/>
            <p:nvPr/>
          </p:nvSpPr>
          <p:spPr>
            <a:xfrm>
              <a:off x="911483" y="3933597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9609E5"/>
                  </a:solidFill>
                </a:rPr>
                <a:t>Target system</a:t>
              </a:r>
              <a:endParaRPr lang="en-AT" b="1">
                <a:solidFill>
                  <a:srgbClr val="9609E5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C1C6A3-D1DB-438E-B087-D9B670E3F9AB}"/>
                </a:ext>
              </a:extLst>
            </p:cNvPr>
            <p:cNvCxnSpPr/>
            <p:nvPr/>
          </p:nvCxnSpPr>
          <p:spPr>
            <a:xfrm>
              <a:off x="2070890" y="3068781"/>
              <a:ext cx="0" cy="68580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F62968-1EAD-4598-9AE6-03919021533C}"/>
                </a:ext>
              </a:extLst>
            </p:cNvPr>
            <p:cNvSpPr/>
            <p:nvPr/>
          </p:nvSpPr>
          <p:spPr>
            <a:xfrm>
              <a:off x="5955267" y="1926875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FE50A7"/>
                  </a:solidFill>
                </a:rPr>
                <a:t>Source system</a:t>
              </a:r>
              <a:endParaRPr lang="en-AT" b="1">
                <a:solidFill>
                  <a:srgbClr val="FE50A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F9C681-E34C-4CA9-B22E-4FDA69162333}"/>
                </a:ext>
              </a:extLst>
            </p:cNvPr>
            <p:cNvSpPr/>
            <p:nvPr/>
          </p:nvSpPr>
          <p:spPr>
            <a:xfrm>
              <a:off x="5955267" y="3933597"/>
              <a:ext cx="2235686" cy="997527"/>
            </a:xfrm>
            <a:prstGeom prst="rect">
              <a:avLst/>
            </a:prstGeom>
            <a:gradFill>
              <a:gsLst>
                <a:gs pos="100000">
                  <a:schemeClr val="accent3">
                    <a:tint val="100000"/>
                    <a:shade val="100000"/>
                    <a:satMod val="130000"/>
                  </a:schemeClr>
                </a:gs>
                <a:gs pos="0">
                  <a:srgbClr val="A1FA00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>
                  <a:solidFill>
                    <a:srgbClr val="9609E5"/>
                  </a:solidFill>
                </a:rPr>
                <a:t>Target system</a:t>
              </a:r>
              <a:endParaRPr lang="en-AT" b="1">
                <a:solidFill>
                  <a:srgbClr val="9609E5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C3F3D8-2529-4696-BEF7-6EA8DF289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564" y="3068781"/>
              <a:ext cx="2501110" cy="68580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241D9B9-AD6B-4548-BAD7-F23D9C4CCE0E}"/>
                </a:ext>
              </a:extLst>
            </p:cNvPr>
            <p:cNvCxnSpPr>
              <a:cxnSpLocks/>
            </p:cNvCxnSpPr>
            <p:nvPr/>
          </p:nvCxnSpPr>
          <p:spPr>
            <a:xfrm>
              <a:off x="2608300" y="3068781"/>
              <a:ext cx="4435643" cy="645696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5B215C1-6209-4949-BCB5-B1BAC2912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0889" y="3068781"/>
              <a:ext cx="5043785" cy="68580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0026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7EA6B-DECD-B493-A622-01E80C35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Serializer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178E94-F660-3BC3-5A92-B716FC650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Serilizer</a:t>
            </a:r>
            <a:r>
              <a:rPr lang="de-DE" dirty="0"/>
              <a:t> verwandeln einen Datentyp in ein Bytearray.</a:t>
            </a:r>
          </a:p>
          <a:p>
            <a:r>
              <a:rPr lang="de-DE" dirty="0"/>
              <a:t>Wird konfiguriert mit:</a:t>
            </a:r>
          </a:p>
          <a:p>
            <a:pPr lvl="1"/>
            <a:r>
              <a:rPr lang="de-DE" dirty="0" err="1">
                <a:hlinkClick r:id="rId2"/>
              </a:rPr>
              <a:t>key.serializer</a:t>
            </a:r>
            <a:endParaRPr lang="de-DE" dirty="0"/>
          </a:p>
          <a:p>
            <a:pPr lvl="1"/>
            <a:r>
              <a:rPr lang="de-DE" dirty="0" err="1">
                <a:hlinkClick r:id="rId3"/>
              </a:rPr>
              <a:t>value.serializer</a:t>
            </a:r>
            <a:endParaRPr lang="de-DE" dirty="0"/>
          </a:p>
          <a:p>
            <a:r>
              <a:rPr lang="de-DE" dirty="0"/>
              <a:t>Keine Verschlüsselung von „</a:t>
            </a:r>
            <a:r>
              <a:rPr lang="de-DE" dirty="0" err="1"/>
              <a:t>data</a:t>
            </a:r>
            <a:r>
              <a:rPr lang="de-DE" dirty="0"/>
              <a:t> at </a:t>
            </a:r>
            <a:r>
              <a:rPr lang="de-DE" dirty="0" err="1"/>
              <a:t>rest</a:t>
            </a:r>
            <a:r>
              <a:rPr lang="de-DE" dirty="0"/>
              <a:t>“ in Kafka vorgesehen (mögliche Lösung: </a:t>
            </a:r>
            <a:r>
              <a:rPr lang="de-DE" dirty="0" err="1">
                <a:hlinkClick r:id="rId4"/>
              </a:rPr>
              <a:t>HashiCorp</a:t>
            </a:r>
            <a:r>
              <a:rPr lang="de-DE" dirty="0">
                <a:hlinkClick r:id="rId4"/>
              </a:rPr>
              <a:t> </a:t>
            </a:r>
            <a:r>
              <a:rPr lang="de-DE" dirty="0" err="1">
                <a:hlinkClick r:id="rId4"/>
              </a:rPr>
              <a:t>Vault</a:t>
            </a:r>
            <a:r>
              <a:rPr lang="de-DE" dirty="0"/>
              <a:t>), aber Datenverkehr kann verschlüsselt werden. </a:t>
            </a:r>
          </a:p>
          <a:p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CD5C95-6682-1D17-7BD1-E605F339195F}"/>
              </a:ext>
            </a:extLst>
          </p:cNvPr>
          <p:cNvGrpSpPr/>
          <p:nvPr/>
        </p:nvGrpSpPr>
        <p:grpSpPr>
          <a:xfrm>
            <a:off x="6623707" y="0"/>
            <a:ext cx="2504443" cy="914400"/>
            <a:chOff x="6182357" y="400647"/>
            <a:chExt cx="2504443" cy="914400"/>
          </a:xfrm>
        </p:grpSpPr>
        <p:pic>
          <p:nvPicPr>
            <p:cNvPr id="5" name="Grafik 4" descr="Auto mit einfarbiger Füllung">
              <a:extLst>
                <a:ext uri="{FF2B5EF4-FFF2-40B4-BE49-F238E27FC236}">
                  <a16:creationId xmlns:a16="http://schemas.microsoft.com/office/drawing/2014/main" id="{5FFDC3D7-C1BF-2E5E-8F05-46FF4410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2357" y="400647"/>
              <a:ext cx="914400" cy="914400"/>
            </a:xfrm>
            <a:prstGeom prst="rect">
              <a:avLst/>
            </a:prstGeom>
          </p:spPr>
        </p:pic>
        <p:pic>
          <p:nvPicPr>
            <p:cNvPr id="7" name="Grafik 6" descr="Binär Silhouette">
              <a:extLst>
                <a:ext uri="{FF2B5EF4-FFF2-40B4-BE49-F238E27FC236}">
                  <a16:creationId xmlns:a16="http://schemas.microsoft.com/office/drawing/2014/main" id="{BB6C6E20-0BE4-946B-D26D-B116DBFFE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72400" y="400647"/>
              <a:ext cx="914400" cy="914400"/>
            </a:xfrm>
            <a:prstGeom prst="rect">
              <a:avLst/>
            </a:prstGeom>
          </p:spPr>
        </p:pic>
        <p:sp>
          <p:nvSpPr>
            <p:cNvPr id="8" name="Pfeil: nach rechts 7">
              <a:extLst>
                <a:ext uri="{FF2B5EF4-FFF2-40B4-BE49-F238E27FC236}">
                  <a16:creationId xmlns:a16="http://schemas.microsoft.com/office/drawing/2014/main" id="{3B8652C4-025A-20AA-A011-425476AF6B2F}"/>
                </a:ext>
              </a:extLst>
            </p:cNvPr>
            <p:cNvSpPr/>
            <p:nvPr/>
          </p:nvSpPr>
          <p:spPr>
            <a:xfrm>
              <a:off x="7244595" y="624204"/>
              <a:ext cx="479100" cy="46728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292283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9F5DF-C2E8-708C-4FBD-397C4D50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Partitioner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944813-8E29-8E63-3A69-71333AF23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Teilt ein, in welche Partition eine Nachricht geschrieben wird.</a:t>
            </a:r>
          </a:p>
          <a:p>
            <a:r>
              <a:rPr lang="de-DE"/>
              <a:t>Wird im Producer mit </a:t>
            </a:r>
            <a:r>
              <a:rPr lang="de-DE" err="1">
                <a:hlinkClick r:id="rId2"/>
              </a:rPr>
              <a:t>partitioner.class</a:t>
            </a:r>
            <a:r>
              <a:rPr lang="de-DE"/>
              <a:t> eingestellt.</a:t>
            </a:r>
          </a:p>
          <a:p>
            <a:r>
              <a:rPr lang="de-DE"/>
              <a:t>Erstellung eigener </a:t>
            </a:r>
            <a:r>
              <a:rPr lang="de-DE" err="1"/>
              <a:t>Partitionierer</a:t>
            </a:r>
            <a:r>
              <a:rPr lang="de-DE"/>
              <a:t> möglich (</a:t>
            </a:r>
            <a:r>
              <a:rPr lang="de-DE">
                <a:hlinkClick r:id="rId3"/>
              </a:rPr>
              <a:t>Partitioner Interface</a:t>
            </a:r>
            <a:r>
              <a:rPr lang="de-DE"/>
              <a:t>). 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1069F7B-7F7C-C098-24A9-A46F31F17093}"/>
              </a:ext>
            </a:extLst>
          </p:cNvPr>
          <p:cNvGrpSpPr/>
          <p:nvPr/>
        </p:nvGrpSpPr>
        <p:grpSpPr>
          <a:xfrm>
            <a:off x="8030667" y="92076"/>
            <a:ext cx="1113333" cy="914400"/>
            <a:chOff x="6726589" y="388938"/>
            <a:chExt cx="1113333" cy="914400"/>
          </a:xfrm>
        </p:grpSpPr>
        <p:pic>
          <p:nvPicPr>
            <p:cNvPr id="5" name="Grafik 4" descr="Entscheidungsdiagramm Silhouette">
              <a:extLst>
                <a:ext uri="{FF2B5EF4-FFF2-40B4-BE49-F238E27FC236}">
                  <a16:creationId xmlns:a16="http://schemas.microsoft.com/office/drawing/2014/main" id="{A1F9E863-56F1-6BE6-67CE-942F4DA4F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6589" y="388938"/>
              <a:ext cx="914400" cy="9144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738037A-3918-56FD-70C8-7F26E081B286}"/>
                </a:ext>
              </a:extLst>
            </p:cNvPr>
            <p:cNvSpPr txBox="1"/>
            <p:nvPr/>
          </p:nvSpPr>
          <p:spPr>
            <a:xfrm>
              <a:off x="7442056" y="425123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60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54AFB-DAEB-5733-7E3F-E9B99F89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Aufgabe: Eigenen Partitioner schreiben!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9F5ACC-F95A-4B2A-4411-C90837AD7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Schreibe einen </a:t>
            </a:r>
            <a:r>
              <a:rPr lang="de-DE" err="1"/>
              <a:t>Patitionierer</a:t>
            </a:r>
            <a:r>
              <a:rPr lang="de-DE"/>
              <a:t>, der Nachrichten mit dem Key „</a:t>
            </a:r>
            <a:r>
              <a:rPr lang="de-DE" err="1"/>
              <a:t>banana</a:t>
            </a:r>
            <a:r>
              <a:rPr lang="de-DE"/>
              <a:t>“ in die letzte Partition packt und sonst wie üblich verteilt.</a:t>
            </a:r>
          </a:p>
          <a:p>
            <a:r>
              <a:rPr lang="de-DE"/>
              <a:t>Welches Problem entsteht, wenn im Nachhinein eine weitere Partition erzeugt wird?</a:t>
            </a:r>
          </a:p>
          <a:p>
            <a:r>
              <a:rPr lang="de-DE"/>
              <a:t>Eigenen </a:t>
            </a:r>
            <a:r>
              <a:rPr lang="de-DE" err="1"/>
              <a:t>Partitionierer</a:t>
            </a:r>
            <a:r>
              <a:rPr lang="de-DE"/>
              <a:t> anwenden:</a:t>
            </a:r>
          </a:p>
        </p:txBody>
      </p:sp>
    </p:spTree>
    <p:extLst>
      <p:ext uri="{BB962C8B-B14F-4D97-AF65-F5344CB8AC3E}">
        <p14:creationId xmlns:p14="http://schemas.microsoft.com/office/powerpoint/2010/main" val="2804722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68B58-C6D7-585E-F346-3C470947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Buffer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86348F-021B-944A-940C-94BA6E9A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Nachrichten werden zunächst im Buffer gespeichert. </a:t>
            </a:r>
          </a:p>
          <a:p>
            <a:r>
              <a:rPr lang="de-DE" dirty="0"/>
              <a:t>Mit </a:t>
            </a:r>
            <a:r>
              <a:rPr lang="de-DE" dirty="0">
                <a:hlinkClick r:id="rId2"/>
              </a:rPr>
              <a:t>linger.ms</a:t>
            </a:r>
            <a:r>
              <a:rPr lang="de-DE" dirty="0"/>
              <a:t> (</a:t>
            </a:r>
            <a:r>
              <a:rPr lang="de-DE" dirty="0" err="1"/>
              <a:t>default</a:t>
            </a:r>
            <a:r>
              <a:rPr lang="de-DE" dirty="0"/>
              <a:t>: 0) kann eingestellt werden, wie lange Nachrichten aufbewahrt werden, bevor sie im </a:t>
            </a:r>
            <a:r>
              <a:rPr lang="de-DE" b="1" dirty="0"/>
              <a:t>Batch</a:t>
            </a:r>
            <a:r>
              <a:rPr lang="de-DE" dirty="0"/>
              <a:t> abgeschickt werden.</a:t>
            </a:r>
          </a:p>
          <a:p>
            <a:r>
              <a:rPr lang="de-DE" dirty="0"/>
              <a:t>Größe des Batches einstellbar mit </a:t>
            </a:r>
            <a:r>
              <a:rPr lang="de-DE" dirty="0" err="1">
                <a:hlinkClick r:id="rId3"/>
              </a:rPr>
              <a:t>batch.size</a:t>
            </a:r>
            <a:r>
              <a:rPr lang="de-DE" dirty="0"/>
              <a:t>.</a:t>
            </a:r>
          </a:p>
          <a:p>
            <a:r>
              <a:rPr lang="de-DE" dirty="0"/>
              <a:t>Jeder Batch hat sorgt immer für ca. 60KB an Zusatzinformationen. (Zwei Nachrichten mit je 10KB werden also ein 80KB Batch ergeben)</a:t>
            </a:r>
          </a:p>
          <a:p>
            <a:r>
              <a:rPr lang="de-DE" dirty="0"/>
              <a:t>Hier kann eine Komprimierung stattfinden (</a:t>
            </a:r>
            <a:r>
              <a:rPr lang="de-DE" dirty="0" err="1">
                <a:hlinkClick r:id="rId4"/>
              </a:rPr>
              <a:t>compression.type</a:t>
            </a:r>
            <a:r>
              <a:rPr lang="de-DE" dirty="0"/>
              <a:t> oder beim </a:t>
            </a:r>
            <a:r>
              <a:rPr lang="de-DE" dirty="0">
                <a:hlinkClick r:id="rId5"/>
              </a:rPr>
              <a:t>Topic</a:t>
            </a:r>
            <a:r>
              <a:rPr lang="de-DE" dirty="0"/>
              <a:t>). Es werden immer ganze Batches komprimiert. Die Batches werden erst wieder beim Consumer entpackt.</a:t>
            </a:r>
          </a:p>
        </p:txBody>
      </p:sp>
      <p:pic>
        <p:nvPicPr>
          <p:cNvPr id="11" name="Grafik 10" descr="Ampel Silhouette">
            <a:extLst>
              <a:ext uri="{FF2B5EF4-FFF2-40B4-BE49-F238E27FC236}">
                <a16:creationId xmlns:a16="http://schemas.microsoft.com/office/drawing/2014/main" id="{7A2E4742-A4B1-2F3E-89B4-7524738D6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4992" y="124638"/>
            <a:ext cx="914400" cy="914400"/>
          </a:xfrm>
          <a:prstGeom prst="rect">
            <a:avLst/>
          </a:prstGeom>
        </p:spPr>
      </p:pic>
      <p:pic>
        <p:nvPicPr>
          <p:cNvPr id="14" name="Grafik 13" descr="Achterbahn abwärts mit einfarbiger Füllung">
            <a:extLst>
              <a:ext uri="{FF2B5EF4-FFF2-40B4-BE49-F238E27FC236}">
                <a16:creationId xmlns:a16="http://schemas.microsoft.com/office/drawing/2014/main" id="{5C28EE70-7B49-785F-B37A-21BA8FE33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9148" y="1373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3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8CCFBE-ECBC-2350-7799-280BFA9B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ACKs - Zustellungsgarantien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8BE102-981B-7672-2C3E-CB4941A5B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821" y="1600200"/>
            <a:ext cx="7290358" cy="4525963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487A901-7901-5A8F-1D0F-CC5562D0F2B5}"/>
              </a:ext>
            </a:extLst>
          </p:cNvPr>
          <p:cNvGrpSpPr/>
          <p:nvPr/>
        </p:nvGrpSpPr>
        <p:grpSpPr>
          <a:xfrm>
            <a:off x="7717646" y="-14876"/>
            <a:ext cx="1564610" cy="1203914"/>
            <a:chOff x="7515054" y="-14876"/>
            <a:chExt cx="1564610" cy="1203914"/>
          </a:xfrm>
        </p:grpSpPr>
        <p:pic>
          <p:nvPicPr>
            <p:cNvPr id="11" name="Grafik 10" descr="Schachtel Silhouette">
              <a:extLst>
                <a:ext uri="{FF2B5EF4-FFF2-40B4-BE49-F238E27FC236}">
                  <a16:creationId xmlns:a16="http://schemas.microsoft.com/office/drawing/2014/main" id="{96346633-89F5-7486-9CAC-89B26661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15054" y="274638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Attribut1 mit einfarbiger Füllung">
              <a:extLst>
                <a:ext uri="{FF2B5EF4-FFF2-40B4-BE49-F238E27FC236}">
                  <a16:creationId xmlns:a16="http://schemas.microsoft.com/office/drawing/2014/main" id="{A9636FB8-65F3-7054-5406-CBF19FD44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65264" y="-14876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5C9A9637-515B-D136-1397-E816C056C3DF}"/>
              </a:ext>
            </a:extLst>
          </p:cNvPr>
          <p:cNvSpPr txBox="1"/>
          <p:nvPr/>
        </p:nvSpPr>
        <p:spPr>
          <a:xfrm>
            <a:off x="838200" y="6226629"/>
            <a:ext cx="781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Maximale Anzahl an Nachrichten, auf deren ACK der Producer gleichzeitig wartet:</a:t>
            </a:r>
          </a:p>
          <a:p>
            <a:r>
              <a:rPr lang="de-DE">
                <a:hlinkClick r:id="rId7"/>
              </a:rPr>
              <a:t>Max.inflight.request.per.connection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479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2D96B-1857-E497-5333-EC85628F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ACKs - Zustellungsgarantien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CAA53C-4DB8-E9FD-2B9D-404863E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Mit </a:t>
            </a:r>
            <a:r>
              <a:rPr lang="de-DE" err="1">
                <a:hlinkClick r:id="rId2"/>
              </a:rPr>
              <a:t>acks</a:t>
            </a:r>
            <a:r>
              <a:rPr lang="de-DE"/>
              <a:t> lässt sich einstellen, ob ein Producer auf die Antwort des Brokers zum erfolgreichen Speichern des Batches wartet.</a:t>
            </a:r>
          </a:p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FC7534FD-2572-3025-2716-7D6D43C87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011281"/>
              </p:ext>
            </p:extLst>
          </p:nvPr>
        </p:nvGraphicFramePr>
        <p:xfrm>
          <a:off x="457200" y="3264722"/>
          <a:ext cx="8229600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346">
                  <a:extLst>
                    <a:ext uri="{9D8B030D-6E8A-4147-A177-3AD203B41FA5}">
                      <a16:colId xmlns:a16="http://schemas.microsoft.com/office/drawing/2014/main" val="545424780"/>
                    </a:ext>
                  </a:extLst>
                </a:gridCol>
                <a:gridCol w="5686254">
                  <a:extLst>
                    <a:ext uri="{9D8B030D-6E8A-4147-A177-3AD203B41FA5}">
                      <a16:colId xmlns:a16="http://schemas.microsoft.com/office/drawing/2014/main" val="4058655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Parameter für </a:t>
                      </a:r>
                      <a:r>
                        <a:rPr lang="de-DE" err="1"/>
                        <a:t>acks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383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Es wird nicht auf ein ACK gewartet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4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Es wird auf das ACK vom Leader gewartet, dass gesendet wird, wenn der Leader die Nachricht in den Page Cache der Festplatte geschrieben hat.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454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-1 </a:t>
                      </a:r>
                      <a:r>
                        <a:rPr lang="de-DE" i="1"/>
                        <a:t>oder</a:t>
                      </a:r>
                      <a:r>
                        <a:rPr lang="de-DE"/>
                        <a:t> „all“</a:t>
                      </a:r>
                    </a:p>
                    <a:p>
                      <a:r>
                        <a:rPr lang="de-DE" i="1"/>
                        <a:t>(</a:t>
                      </a:r>
                      <a:r>
                        <a:rPr lang="de-DE" i="1" err="1"/>
                        <a:t>default</a:t>
                      </a:r>
                      <a:r>
                        <a:rPr lang="de-DE" i="1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Leader wartet zusätzlich auf Follower bis diese ein ACK schicken. Erst wenn ausreichend viele (</a:t>
                      </a:r>
                      <a:r>
                        <a:rPr lang="de-DE" dirty="0" err="1">
                          <a:hlinkClick r:id="rId3"/>
                        </a:rPr>
                        <a:t>min.insync.replicas</a:t>
                      </a:r>
                      <a:r>
                        <a:rPr lang="de-DE" dirty="0"/>
                        <a:t>) dies tun, wird an ACK an den Producer gesendet.</a:t>
                      </a:r>
                    </a:p>
                    <a:p>
                      <a:r>
                        <a:rPr lang="de-DE" dirty="0"/>
                        <a:t>Sind nicht genüg Follower online gibt es eine </a:t>
                      </a:r>
                      <a:r>
                        <a:rPr lang="de-DE" dirty="0" err="1"/>
                        <a:t>Exception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40682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D3E4B99-C7F9-711B-7556-B8AF4BE12159}"/>
              </a:ext>
            </a:extLst>
          </p:cNvPr>
          <p:cNvGrpSpPr/>
          <p:nvPr/>
        </p:nvGrpSpPr>
        <p:grpSpPr>
          <a:xfrm>
            <a:off x="7717646" y="-14876"/>
            <a:ext cx="1564610" cy="1203914"/>
            <a:chOff x="7515054" y="-14876"/>
            <a:chExt cx="1564610" cy="1203914"/>
          </a:xfrm>
        </p:grpSpPr>
        <p:pic>
          <p:nvPicPr>
            <p:cNvPr id="10" name="Grafik 9" descr="Schachtel Silhouette">
              <a:extLst>
                <a:ext uri="{FF2B5EF4-FFF2-40B4-BE49-F238E27FC236}">
                  <a16:creationId xmlns:a16="http://schemas.microsoft.com/office/drawing/2014/main" id="{96ACE632-8018-C829-47AE-36F161365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5054" y="274638"/>
              <a:ext cx="914400" cy="914400"/>
            </a:xfrm>
            <a:prstGeom prst="rect">
              <a:avLst/>
            </a:prstGeom>
          </p:spPr>
        </p:pic>
        <p:pic>
          <p:nvPicPr>
            <p:cNvPr id="11" name="Grafik 10" descr="Attribut1 mit einfarbiger Füllung">
              <a:extLst>
                <a:ext uri="{FF2B5EF4-FFF2-40B4-BE49-F238E27FC236}">
                  <a16:creationId xmlns:a16="http://schemas.microsoft.com/office/drawing/2014/main" id="{BB6C36E7-FD4D-DC8F-A414-56A61EB2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65264" y="-1487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7585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D9043-9243-34BE-0AEF-0D654AA6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Zustellungsgarantien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095C700-FE7F-F937-898C-22970E1AB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643127"/>
              </p:ext>
            </p:extLst>
          </p:nvPr>
        </p:nvGraphicFramePr>
        <p:xfrm>
          <a:off x="457200" y="1600200"/>
          <a:ext cx="8352797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111">
                  <a:extLst>
                    <a:ext uri="{9D8B030D-6E8A-4147-A177-3AD203B41FA5}">
                      <a16:colId xmlns:a16="http://schemas.microsoft.com/office/drawing/2014/main" val="1200514754"/>
                    </a:ext>
                  </a:extLst>
                </a:gridCol>
                <a:gridCol w="3455009">
                  <a:extLst>
                    <a:ext uri="{9D8B030D-6E8A-4147-A177-3AD203B41FA5}">
                      <a16:colId xmlns:a16="http://schemas.microsoft.com/office/drawing/2014/main" val="2713438510"/>
                    </a:ext>
                  </a:extLst>
                </a:gridCol>
                <a:gridCol w="3082677">
                  <a:extLst>
                    <a:ext uri="{9D8B030D-6E8A-4147-A177-3AD203B41FA5}">
                      <a16:colId xmlns:a16="http://schemas.microsoft.com/office/drawing/2014/main" val="1083916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Garantie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Nötige Einstellung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2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At </a:t>
                      </a:r>
                      <a:r>
                        <a:rPr lang="de-DE" dirty="0" err="1"/>
                        <a:t>most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Nachricht kommt höchsten einmal im Broker an.</a:t>
                      </a:r>
                    </a:p>
                    <a:p>
                      <a:r>
                        <a:rPr lang="de-DE" dirty="0"/>
                        <a:t>Nachrichten können verloren gehen.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2"/>
                        </a:rPr>
                        <a:t>acks</a:t>
                      </a:r>
                      <a:r>
                        <a:rPr lang="de-DE" dirty="0"/>
                        <a:t>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At least </a:t>
                      </a:r>
                      <a:r>
                        <a:rPr lang="de-DE" dirty="0" err="1"/>
                        <a:t>once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Nachricht kommt mindestens einmal im Broker.</a:t>
                      </a:r>
                    </a:p>
                    <a:p>
                      <a:r>
                        <a:rPr lang="de-DE" dirty="0"/>
                        <a:t>Nachrichten können mehrfach gespeichert werden.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>
                          <a:hlinkClick r:id="rId2"/>
                        </a:rPr>
                        <a:t>acks</a:t>
                      </a:r>
                      <a:r>
                        <a:rPr lang="de-DE"/>
                        <a:t>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8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Exactly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Nachrichten kommen genau einmal beim Broker 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2"/>
                        </a:rPr>
                        <a:t>acks</a:t>
                      </a:r>
                      <a:r>
                        <a:rPr lang="de-DE" dirty="0"/>
                        <a:t>=all</a:t>
                      </a:r>
                    </a:p>
                    <a:p>
                      <a:r>
                        <a:rPr lang="de-DE" dirty="0" err="1">
                          <a:hlinkClick r:id="rId3"/>
                        </a:rPr>
                        <a:t>enable.idempotence</a:t>
                      </a:r>
                      <a:r>
                        <a:rPr lang="de-DE" dirty="0"/>
                        <a:t>=</a:t>
                      </a:r>
                      <a:r>
                        <a:rPr lang="de-DE" dirty="0" err="1"/>
                        <a:t>true</a:t>
                      </a:r>
                      <a:endParaRPr lang="de-DE" dirty="0"/>
                    </a:p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default</a:t>
                      </a:r>
                      <a:r>
                        <a:rPr lang="de-DE" dirty="0"/>
                        <a:t> seit 3.0)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551813"/>
                  </a:ext>
                </a:extLst>
              </a:tr>
            </a:tbl>
          </a:graphicData>
        </a:graphic>
      </p:graphicFrame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EA0FFA2-FD81-CB1A-DBAE-F6BC635C872E}"/>
              </a:ext>
            </a:extLst>
          </p:cNvPr>
          <p:cNvGrpSpPr/>
          <p:nvPr/>
        </p:nvGrpSpPr>
        <p:grpSpPr>
          <a:xfrm>
            <a:off x="7717646" y="-14876"/>
            <a:ext cx="1564610" cy="1203914"/>
            <a:chOff x="7515054" y="-14876"/>
            <a:chExt cx="1564610" cy="1203914"/>
          </a:xfrm>
        </p:grpSpPr>
        <p:pic>
          <p:nvPicPr>
            <p:cNvPr id="7" name="Grafik 6" descr="Schachtel Silhouette">
              <a:extLst>
                <a:ext uri="{FF2B5EF4-FFF2-40B4-BE49-F238E27FC236}">
                  <a16:creationId xmlns:a16="http://schemas.microsoft.com/office/drawing/2014/main" id="{43FA0D1A-E5C6-9478-0D10-41B38284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5054" y="274638"/>
              <a:ext cx="914400" cy="914400"/>
            </a:xfrm>
            <a:prstGeom prst="rect">
              <a:avLst/>
            </a:prstGeom>
          </p:spPr>
        </p:pic>
        <p:pic>
          <p:nvPicPr>
            <p:cNvPr id="11" name="Grafik 10" descr="Attribut1 mit einfarbiger Füllung">
              <a:extLst>
                <a:ext uri="{FF2B5EF4-FFF2-40B4-BE49-F238E27FC236}">
                  <a16:creationId xmlns:a16="http://schemas.microsoft.com/office/drawing/2014/main" id="{3DF4CADE-B8BB-C0ED-94ED-6A993E4BE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65264" y="-1487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20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FA2C7-042B-DCB2-C379-1D4FDEE7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Once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AD4573-D203-2387-64B4-F0CC2DB238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b="1" dirty="0"/>
                  <a:t>Idempotenz</a:t>
                </a:r>
                <a:r>
                  <a:rPr lang="de-DE" dirty="0"/>
                  <a:t> bedeutet, dass eine Funktion, bei mehrfachen Aufrufen das selbe Ergebnis liefert: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ü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alle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gilt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Jeder Nachricht erhält eine </a:t>
                </a:r>
                <a:r>
                  <a:rPr lang="de-DE" b="1" dirty="0" err="1"/>
                  <a:t>SequenzID</a:t>
                </a:r>
                <a:r>
                  <a:rPr lang="de-DE" dirty="0"/>
                  <a:t>, mit der der Broker feststellen kann, ob Nachrichten fehlen, in der richtigen Reihenfolge gesendet wurden oder schon vorhanden sind.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9AD4573-D203-2387-64B4-F0CC2DB23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830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78342C6-EBE5-B438-A57F-D38DA28068F7}"/>
                  </a:ext>
                </a:extLst>
              </p:cNvPr>
              <p:cNvSpPr txBox="1"/>
              <p:nvPr/>
            </p:nvSpPr>
            <p:spPr>
              <a:xfrm rot="1712536">
                <a:off x="7727241" y="454839"/>
                <a:ext cx="1279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78342C6-EBE5-B438-A57F-D38DA280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2536">
                <a:off x="7727241" y="454839"/>
                <a:ext cx="1279068" cy="369332"/>
              </a:xfrm>
              <a:prstGeom prst="rect">
                <a:avLst/>
              </a:prstGeom>
              <a:blipFill>
                <a:blip r:embed="rId3"/>
                <a:stretch>
                  <a:fillRect l="-10698" t="-5195" r="-5581" b="-16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274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612088A-C101-3B0E-446C-181DD3B3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Ohne und mit Idempotenz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206793B-E578-1AA4-3ECF-A541D8FB5D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9194" y="1600200"/>
            <a:ext cx="3614612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0E491D35-6776-1D3C-AA51-17852A47C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5782" y="1600200"/>
            <a:ext cx="354343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269145A-0D74-445A-24E3-2751098B6E7A}"/>
                  </a:ext>
                </a:extLst>
              </p:cNvPr>
              <p:cNvSpPr txBox="1"/>
              <p:nvPr/>
            </p:nvSpPr>
            <p:spPr>
              <a:xfrm rot="1712536">
                <a:off x="7727241" y="454839"/>
                <a:ext cx="1279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269145A-0D74-445A-24E3-2751098B6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2536">
                <a:off x="7727241" y="454839"/>
                <a:ext cx="1279068" cy="369332"/>
              </a:xfrm>
              <a:prstGeom prst="rect">
                <a:avLst/>
              </a:prstGeom>
              <a:blipFill>
                <a:blip r:embed="rId4"/>
                <a:stretch>
                  <a:fillRect l="-10698" t="-5195" r="-5581" b="-16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8697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30194-3868-42C1-F0EA-D0597920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EE34C-157B-5D53-F000-94FC2B98E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Konsolen-Producer Einstellung: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C563AC-FDA8-42B9-B238-9B143469889D}"/>
              </a:ext>
            </a:extLst>
          </p:cNvPr>
          <p:cNvSpPr txBox="1"/>
          <p:nvPr/>
        </p:nvSpPr>
        <p:spPr>
          <a:xfrm>
            <a:off x="542069" y="2648954"/>
            <a:ext cx="79528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 kafka-console-producer.sh \</a:t>
            </a:r>
            <a:endParaRPr lang="de-DE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--topic &lt;</a:t>
            </a:r>
            <a:r>
              <a:rPr lang="de-DE" sz="2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topicname</a:t>
            </a:r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 \</a:t>
            </a:r>
            <a:endParaRPr lang="de-DE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sz="2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--bootstrap-server=localhost:9092 \</a:t>
            </a:r>
            <a:endParaRPr lang="de-DE" sz="2400" b="0" dirty="0">
              <a:effectLst/>
            </a:endParaRPr>
          </a:p>
          <a:p>
            <a:r>
              <a:rPr lang="de-DE" sz="2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--producer-</a:t>
            </a:r>
            <a:r>
              <a:rPr lang="de-DE" sz="2400" b="1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de-DE" sz="2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400" b="1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acks</a:t>
            </a:r>
            <a:r>
              <a:rPr lang="de-DE" sz="2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=all</a:t>
            </a:r>
          </a:p>
          <a:p>
            <a:r>
              <a:rPr lang="de-DE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	--</a:t>
            </a:r>
            <a:r>
              <a:rPr lang="de-DE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config</a:t>
            </a:r>
            <a:r>
              <a:rPr lang="de-DE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min.insync.replicas</a:t>
            </a:r>
            <a:r>
              <a:rPr lang="de-DE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= 3</a:t>
            </a:r>
          </a:p>
          <a:p>
            <a:r>
              <a:rPr lang="de-DE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	--producer-</a:t>
            </a:r>
            <a:r>
              <a:rPr lang="de-DE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property</a:t>
            </a:r>
            <a:r>
              <a:rPr lang="de-DE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DE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enable.idempotence</a:t>
            </a:r>
            <a:r>
              <a:rPr lang="de-DE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de-DE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64570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 </a:t>
            </a:r>
            <a:r>
              <a:rPr lang="en-US" err="1"/>
              <a:t>weiter</a:t>
            </a:r>
            <a:r>
              <a:rPr lang="en-US"/>
              <a:t> </a:t>
            </a:r>
            <a:r>
              <a:rPr lang="en-US" err="1"/>
              <a:t>wächst</a:t>
            </a:r>
            <a:r>
              <a:rPr lang="en-US"/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070D6-94A9-4EAF-925B-7B327883040E}"/>
              </a:ext>
            </a:extLst>
          </p:cNvPr>
          <p:cNvSpPr/>
          <p:nvPr/>
        </p:nvSpPr>
        <p:spPr>
          <a:xfrm>
            <a:off x="2870129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166C03-7DD7-462B-9251-2DBC9D159EC1}"/>
              </a:ext>
            </a:extLst>
          </p:cNvPr>
          <p:cNvSpPr/>
          <p:nvPr/>
        </p:nvSpPr>
        <p:spPr>
          <a:xfrm>
            <a:off x="2870129" y="3626500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F0EBAE-ABEA-4577-8071-6CC46F126DE3}"/>
              </a:ext>
            </a:extLst>
          </p:cNvPr>
          <p:cNvCxnSpPr>
            <a:cxnSpLocks/>
          </p:cNvCxnSpPr>
          <p:nvPr/>
        </p:nvCxnSpPr>
        <p:spPr>
          <a:xfrm>
            <a:off x="3763231" y="2894031"/>
            <a:ext cx="0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7CE89FE-895A-4146-BA3D-8FE19CD8CCE7}"/>
              </a:ext>
            </a:extLst>
          </p:cNvPr>
          <p:cNvSpPr/>
          <p:nvPr/>
        </p:nvSpPr>
        <p:spPr>
          <a:xfrm>
            <a:off x="911483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977FB9-99C3-4978-AA50-B68881A5C87C}"/>
              </a:ext>
            </a:extLst>
          </p:cNvPr>
          <p:cNvSpPr/>
          <p:nvPr/>
        </p:nvSpPr>
        <p:spPr>
          <a:xfrm>
            <a:off x="911483" y="3626500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C1C6A3-D1DB-438E-B087-D9B670E3F9AB}"/>
              </a:ext>
            </a:extLst>
          </p:cNvPr>
          <p:cNvCxnSpPr>
            <a:cxnSpLocks/>
          </p:cNvCxnSpPr>
          <p:nvPr/>
        </p:nvCxnSpPr>
        <p:spPr>
          <a:xfrm>
            <a:off x="1804585" y="2894031"/>
            <a:ext cx="0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62968-1EAD-4598-9AE6-03919021533C}"/>
              </a:ext>
            </a:extLst>
          </p:cNvPr>
          <p:cNvSpPr/>
          <p:nvPr/>
        </p:nvSpPr>
        <p:spPr>
          <a:xfrm>
            <a:off x="4796758" y="192687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9C681-E34C-4CA9-B22E-4FDA69162333}"/>
              </a:ext>
            </a:extLst>
          </p:cNvPr>
          <p:cNvSpPr/>
          <p:nvPr/>
        </p:nvSpPr>
        <p:spPr>
          <a:xfrm>
            <a:off x="4796758" y="3626500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C3F3D8-2529-4696-BEF7-6EA8DF289090}"/>
              </a:ext>
            </a:extLst>
          </p:cNvPr>
          <p:cNvCxnSpPr>
            <a:cxnSpLocks/>
          </p:cNvCxnSpPr>
          <p:nvPr/>
        </p:nvCxnSpPr>
        <p:spPr>
          <a:xfrm flipH="1">
            <a:off x="3763231" y="2894031"/>
            <a:ext cx="1926629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41D9B9-AD6B-4548-BAD7-F23D9C4CCE0E}"/>
              </a:ext>
            </a:extLst>
          </p:cNvPr>
          <p:cNvCxnSpPr>
            <a:cxnSpLocks/>
          </p:cNvCxnSpPr>
          <p:nvPr/>
        </p:nvCxnSpPr>
        <p:spPr>
          <a:xfrm>
            <a:off x="2218557" y="2894031"/>
            <a:ext cx="3416818" cy="546883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B215C1-6209-4949-BCB5-B1BAC2912066}"/>
              </a:ext>
            </a:extLst>
          </p:cNvPr>
          <p:cNvCxnSpPr>
            <a:cxnSpLocks/>
          </p:cNvCxnSpPr>
          <p:nvPr/>
        </p:nvCxnSpPr>
        <p:spPr>
          <a:xfrm flipH="1">
            <a:off x="1804584" y="2894031"/>
            <a:ext cx="3885276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80FDC9-94F3-46B2-855E-7BC07B9635A0}"/>
              </a:ext>
            </a:extLst>
          </p:cNvPr>
          <p:cNvSpPr/>
          <p:nvPr/>
        </p:nvSpPr>
        <p:spPr>
          <a:xfrm>
            <a:off x="6723387" y="1927655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FE50A7"/>
                </a:solidFill>
              </a:rPr>
              <a:t>Source system</a:t>
            </a:r>
            <a:endParaRPr lang="en-AT" b="1">
              <a:solidFill>
                <a:srgbClr val="FE50A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BD535F-D500-4934-A898-E38E5932366D}"/>
              </a:ext>
            </a:extLst>
          </p:cNvPr>
          <p:cNvSpPr/>
          <p:nvPr/>
        </p:nvSpPr>
        <p:spPr>
          <a:xfrm>
            <a:off x="6723387" y="3627280"/>
            <a:ext cx="1722170" cy="844872"/>
          </a:xfrm>
          <a:prstGeom prst="rect">
            <a:avLst/>
          </a:prstGeom>
          <a:gradFill>
            <a:gsLst>
              <a:gs pos="100000">
                <a:schemeClr val="accent3">
                  <a:tint val="100000"/>
                  <a:shade val="100000"/>
                  <a:satMod val="130000"/>
                </a:schemeClr>
              </a:gs>
              <a:gs pos="0">
                <a:srgbClr val="A1FA0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9609E5"/>
                </a:solidFill>
              </a:rPr>
              <a:t>Target system</a:t>
            </a:r>
            <a:endParaRPr lang="en-AT" b="1">
              <a:solidFill>
                <a:srgbClr val="9609E5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FA5C72-96A0-4258-A833-01ED9AD3F160}"/>
              </a:ext>
            </a:extLst>
          </p:cNvPr>
          <p:cNvCxnSpPr>
            <a:cxnSpLocks/>
          </p:cNvCxnSpPr>
          <p:nvPr/>
        </p:nvCxnSpPr>
        <p:spPr>
          <a:xfrm flipH="1">
            <a:off x="1957492" y="2876267"/>
            <a:ext cx="5493337" cy="37679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450A48-E4C1-40F5-9550-4AF81EDDDB81}"/>
              </a:ext>
            </a:extLst>
          </p:cNvPr>
          <p:cNvCxnSpPr>
            <a:cxnSpLocks/>
          </p:cNvCxnSpPr>
          <p:nvPr/>
        </p:nvCxnSpPr>
        <p:spPr>
          <a:xfrm>
            <a:off x="1804584" y="2894811"/>
            <a:ext cx="2032396" cy="61841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CCD9BE-BA81-4695-8B0E-F302D74D5981}"/>
              </a:ext>
            </a:extLst>
          </p:cNvPr>
          <p:cNvCxnSpPr>
            <a:cxnSpLocks/>
          </p:cNvCxnSpPr>
          <p:nvPr/>
        </p:nvCxnSpPr>
        <p:spPr>
          <a:xfrm>
            <a:off x="5676650" y="2894811"/>
            <a:ext cx="0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EA5701-42C5-4242-B57F-D7B1B0190CE6}"/>
              </a:ext>
            </a:extLst>
          </p:cNvPr>
          <p:cNvCxnSpPr>
            <a:cxnSpLocks/>
          </p:cNvCxnSpPr>
          <p:nvPr/>
        </p:nvCxnSpPr>
        <p:spPr>
          <a:xfrm>
            <a:off x="5646423" y="2875487"/>
            <a:ext cx="2002082" cy="69461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A1D28B-8E2D-426B-A27F-A9117C396105}"/>
              </a:ext>
            </a:extLst>
          </p:cNvPr>
          <p:cNvCxnSpPr>
            <a:cxnSpLocks/>
          </p:cNvCxnSpPr>
          <p:nvPr/>
        </p:nvCxnSpPr>
        <p:spPr>
          <a:xfrm>
            <a:off x="7498955" y="2900750"/>
            <a:ext cx="111564" cy="58084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BEB076-B134-46ED-86E5-79DA8BE37FF0}"/>
              </a:ext>
            </a:extLst>
          </p:cNvPr>
          <p:cNvSpPr txBox="1"/>
          <p:nvPr/>
        </p:nvSpPr>
        <p:spPr>
          <a:xfrm>
            <a:off x="947389" y="2929564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101010</a:t>
            </a:r>
          </a:p>
          <a:p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</a:rPr>
              <a:t>010101</a:t>
            </a:r>
            <a:endParaRPr lang="en-AT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6109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DC5D6-789C-2CC4-8927-4F667F3B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Erneute Versuche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307BC0-3DDC-35B7-00F9-ED4F6686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63188"/>
            <a:ext cx="8229600" cy="3399987"/>
          </a:xfrm>
        </p:spPr>
      </p:pic>
    </p:spTree>
    <p:extLst>
      <p:ext uri="{BB962C8B-B14F-4D97-AF65-F5344CB8AC3E}">
        <p14:creationId xmlns:p14="http://schemas.microsoft.com/office/powerpoint/2010/main" val="9340746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6B3EA-96F1-D7B1-3B71-02649940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Erneute Versuche - Parameter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8A87AB79-CC72-C677-B883-9BD43474A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658635"/>
              </p:ext>
            </p:extLst>
          </p:nvPr>
        </p:nvGraphicFramePr>
        <p:xfrm>
          <a:off x="457200" y="1600200"/>
          <a:ext cx="8229600" cy="449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66640373"/>
                    </a:ext>
                  </a:extLst>
                </a:gridCol>
                <a:gridCol w="1552290">
                  <a:extLst>
                    <a:ext uri="{9D8B030D-6E8A-4147-A177-3AD203B41FA5}">
                      <a16:colId xmlns:a16="http://schemas.microsoft.com/office/drawing/2014/main" val="3845413837"/>
                    </a:ext>
                  </a:extLst>
                </a:gridCol>
                <a:gridCol w="3934110">
                  <a:extLst>
                    <a:ext uri="{9D8B030D-6E8A-4147-A177-3AD203B41FA5}">
                      <a16:colId xmlns:a16="http://schemas.microsoft.com/office/drawing/2014/main" val="752565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8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2"/>
                        </a:rPr>
                        <a:t>max.block.ms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Blockiert das Absenden von Nachrichten, während der Producer auf Metadaten wartet.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95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3"/>
                        </a:rPr>
                        <a:t>linger.ms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 </a:t>
                      </a:r>
                      <a:r>
                        <a:rPr lang="de-DE" err="1"/>
                        <a:t>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Sammelzeit für ein 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1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4"/>
                        </a:rPr>
                        <a:t>retry.backoff.ms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100 </a:t>
                      </a:r>
                      <a:r>
                        <a:rPr lang="de-DE" err="1"/>
                        <a:t>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Wartezeit nach Fehlermeldung, bis ein Batch erneut abgeschickt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4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5"/>
                        </a:rPr>
                        <a:t>request.timeout.ms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 Sek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Zeit, die ohne Rückmeldung vergehen darf, bis ein </a:t>
                      </a:r>
                      <a:r>
                        <a:rPr lang="de-DE" dirty="0" err="1"/>
                        <a:t>Retry</a:t>
                      </a:r>
                      <a:r>
                        <a:rPr lang="de-DE" dirty="0"/>
                        <a:t> angestoßen wird.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23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hlinkClick r:id="rId6"/>
                        </a:rPr>
                        <a:t>delivery.timeout.ms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Wenn diese Zeit ohne ACK seit dem send() überschritten wurde, wird eine </a:t>
                      </a:r>
                      <a:r>
                        <a:rPr lang="de-DE" dirty="0" err="1"/>
                        <a:t>Exception</a:t>
                      </a:r>
                      <a:r>
                        <a:rPr lang="de-DE" dirty="0"/>
                        <a:t> geworfen.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66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>
                          <a:hlinkClick r:id="rId7"/>
                        </a:rPr>
                        <a:t>retries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2147483647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der Versuche die unternommen werden.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920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148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355B0-B334-38DC-FAC6-BFE8415B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767C09-AA7A-C8F1-9F42-F0F708A7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Transaktionen bieten die Möglichkeit mehrere Nachrichten zu einer Atomaren Nachricht zu bündeln.</a:t>
            </a:r>
          </a:p>
          <a:p>
            <a:r>
              <a:rPr lang="de-DE" dirty="0"/>
              <a:t>Entweder alle Nachrichten einer Transaktionen werden gesendet oder gar keine.</a:t>
            </a:r>
          </a:p>
          <a:p>
            <a:r>
              <a:rPr lang="de-DE" dirty="0"/>
              <a:t>Nachrichten erhalten eine transactional.id (daran erkennt Kafka welche Nachrichten zusammengehören)</a:t>
            </a:r>
          </a:p>
          <a:p>
            <a:r>
              <a:rPr lang="de-DE" dirty="0"/>
              <a:t>Kafka setzt dass um, indem ein Marker an die Nachrichten gesetzt wird:</a:t>
            </a:r>
          </a:p>
          <a:p>
            <a:pPr lvl="1"/>
            <a:r>
              <a:rPr lang="de-DE" dirty="0"/>
              <a:t>Offen (unter Vorbehalt): Nachricht gehört zu einer Transaktion die noch nicht abgeschlossen ist.</a:t>
            </a:r>
          </a:p>
          <a:p>
            <a:pPr lvl="1"/>
            <a:r>
              <a:rPr lang="de-DE" dirty="0"/>
              <a:t>Abgeschlossen: Nachricht gehört zu einer abgeschlossenen Transaktion.</a:t>
            </a:r>
          </a:p>
          <a:p>
            <a:pPr lvl="1"/>
            <a:r>
              <a:rPr lang="de-DE" dirty="0"/>
              <a:t>Abort: Nachricht gehört zu einer abgebrochenen Transaktion.</a:t>
            </a:r>
          </a:p>
          <a:p>
            <a:r>
              <a:rPr lang="de-DE" dirty="0"/>
              <a:t>Consumer werden alle Nachrichten zugesandt (Marker egal), sie verarbeiten jedoch nur die Abgeschlossenen!</a:t>
            </a:r>
          </a:p>
          <a:p>
            <a:pPr lvl="1"/>
            <a:endParaRPr lang="de-DE" dirty="0"/>
          </a:p>
        </p:txBody>
      </p:sp>
      <p:pic>
        <p:nvPicPr>
          <p:cNvPr id="5" name="Grafik 4" descr="Hierarchie mit einfarbiger Füllung">
            <a:extLst>
              <a:ext uri="{FF2B5EF4-FFF2-40B4-BE49-F238E27FC236}">
                <a16:creationId xmlns:a16="http://schemas.microsoft.com/office/drawing/2014/main" id="{43F2FF64-9C28-B72F-A85E-4B0E85BA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090" y="159654"/>
            <a:ext cx="914400" cy="914400"/>
          </a:xfrm>
          <a:prstGeom prst="rect">
            <a:avLst/>
          </a:prstGeom>
        </p:spPr>
      </p:pic>
      <p:pic>
        <p:nvPicPr>
          <p:cNvPr id="6" name="Grafik 5" descr="Klemmbrett abgehakt mit einfarbiger Füllung">
            <a:extLst>
              <a:ext uri="{FF2B5EF4-FFF2-40B4-BE49-F238E27FC236}">
                <a16:creationId xmlns:a16="http://schemas.microsoft.com/office/drawing/2014/main" id="{0833397A-9475-0CB0-7C40-FBB118F03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5868" y="159654"/>
            <a:ext cx="914400" cy="9144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01A1306-1E02-5478-7B2D-BA7CA63AD32D}"/>
              </a:ext>
            </a:extLst>
          </p:cNvPr>
          <p:cNvSpPr/>
          <p:nvPr/>
        </p:nvSpPr>
        <p:spPr>
          <a:xfrm>
            <a:off x="1115440" y="6075262"/>
            <a:ext cx="544748" cy="46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3C59E0-D940-8C26-3914-76AC981182BD}"/>
              </a:ext>
            </a:extLst>
          </p:cNvPr>
          <p:cNvSpPr/>
          <p:nvPr/>
        </p:nvSpPr>
        <p:spPr>
          <a:xfrm>
            <a:off x="1660188" y="6075262"/>
            <a:ext cx="544748" cy="46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CAE811C-78F9-AD7B-5BED-D6D597DE4A8D}"/>
              </a:ext>
            </a:extLst>
          </p:cNvPr>
          <p:cNvSpPr/>
          <p:nvPr/>
        </p:nvSpPr>
        <p:spPr>
          <a:xfrm>
            <a:off x="2204936" y="6075262"/>
            <a:ext cx="544748" cy="46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40751D5-505B-DAB8-50DB-C4B06DBA7F22}"/>
              </a:ext>
            </a:extLst>
          </p:cNvPr>
          <p:cNvSpPr/>
          <p:nvPr/>
        </p:nvSpPr>
        <p:spPr>
          <a:xfrm>
            <a:off x="2749684" y="6075262"/>
            <a:ext cx="544748" cy="46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C1B754-6BFA-3202-BD65-C92A71E1D554}"/>
              </a:ext>
            </a:extLst>
          </p:cNvPr>
          <p:cNvSpPr/>
          <p:nvPr/>
        </p:nvSpPr>
        <p:spPr>
          <a:xfrm>
            <a:off x="3299422" y="6075262"/>
            <a:ext cx="544748" cy="46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 b</a:t>
            </a: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0514D0FA-8092-C15C-48FE-37DE26986788}"/>
              </a:ext>
            </a:extLst>
          </p:cNvPr>
          <p:cNvSpPr/>
          <p:nvPr/>
        </p:nvSpPr>
        <p:spPr>
          <a:xfrm>
            <a:off x="3636902" y="5005573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A88F593-AB2D-4F5C-55AD-B4A0203F81A0}"/>
              </a:ext>
            </a:extLst>
          </p:cNvPr>
          <p:cNvSpPr/>
          <p:nvPr/>
        </p:nvSpPr>
        <p:spPr>
          <a:xfrm>
            <a:off x="5734580" y="5257800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D52880-DC6D-B55C-0464-724A6ACA5B3F}"/>
              </a:ext>
            </a:extLst>
          </p:cNvPr>
          <p:cNvSpPr/>
          <p:nvPr/>
        </p:nvSpPr>
        <p:spPr>
          <a:xfrm>
            <a:off x="3849160" y="6075262"/>
            <a:ext cx="544748" cy="466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6a</a:t>
            </a:r>
          </a:p>
        </p:txBody>
      </p:sp>
    </p:spTree>
    <p:extLst>
      <p:ext uri="{BB962C8B-B14F-4D97-AF65-F5344CB8AC3E}">
        <p14:creationId xmlns:p14="http://schemas.microsoft.com/office/powerpoint/2010/main" val="494828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2DAD0-0CF8-BF62-43AD-21BAEFF0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Transaktionen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E2B79A-0D59-88E2-0BEC-B35A3F7E3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7411"/>
            <a:ext cx="8229600" cy="3171540"/>
          </a:xfrm>
        </p:spPr>
      </p:pic>
    </p:spTree>
    <p:extLst>
      <p:ext uri="{BB962C8B-B14F-4D97-AF65-F5344CB8AC3E}">
        <p14:creationId xmlns:p14="http://schemas.microsoft.com/office/powerpoint/2010/main" val="12204044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C4939-D4B6-C7FE-F403-E2339836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Consumer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12AC41-3D16-A73B-C471-315B3F59C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70" y="1706543"/>
            <a:ext cx="5511061" cy="4525963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E5CEBA7-2954-B86D-D1E2-D3C1754C1851}"/>
              </a:ext>
            </a:extLst>
          </p:cNvPr>
          <p:cNvSpPr/>
          <p:nvPr/>
        </p:nvSpPr>
        <p:spPr>
          <a:xfrm>
            <a:off x="5329325" y="3130277"/>
            <a:ext cx="2063301" cy="3186376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7518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06CF2-7A5F-129F-ECDB-34937619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Consumer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AF090F-1D0F-0397-6132-F0597C7B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Consumer sind </a:t>
            </a:r>
            <a:r>
              <a:rPr lang="de-DE" dirty="0" err="1"/>
              <a:t>Clienten</a:t>
            </a:r>
            <a:r>
              <a:rPr lang="de-DE" dirty="0"/>
              <a:t>, die Daten vom </a:t>
            </a:r>
            <a:r>
              <a:rPr lang="de-DE" dirty="0" err="1"/>
              <a:t>Kafkacluster</a:t>
            </a:r>
            <a:r>
              <a:rPr lang="de-DE" dirty="0"/>
              <a:t> erfragen und verarbeiten.</a:t>
            </a:r>
          </a:p>
          <a:p>
            <a:r>
              <a:rPr lang="de-DE" dirty="0"/>
              <a:t>Consumer fragen selbst und ständig beim Cluster nach neuen Nachrichten.</a:t>
            </a:r>
          </a:p>
          <a:p>
            <a:r>
              <a:rPr lang="de-DE" dirty="0"/>
              <a:t>Jeder Consumer besitzt daher ein Offset, bis zu dem er Daten bereits verarbeitet hat.</a:t>
            </a:r>
          </a:p>
          <a:p>
            <a:r>
              <a:rPr lang="de-DE" dirty="0"/>
              <a:t>Consumer sind immer Teil einer </a:t>
            </a:r>
            <a:r>
              <a:rPr lang="de-DE" dirty="0" err="1"/>
              <a:t>Consumergroup</a:t>
            </a:r>
            <a:r>
              <a:rPr lang="de-DE" dirty="0"/>
              <a:t>, in der die Arbeit der Consumer aufgeteilt wird.</a:t>
            </a:r>
          </a:p>
        </p:txBody>
      </p:sp>
    </p:spTree>
    <p:extLst>
      <p:ext uri="{BB962C8B-B14F-4D97-AF65-F5344CB8AC3E}">
        <p14:creationId xmlns:p14="http://schemas.microsoft.com/office/powerpoint/2010/main" val="2395890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E9B81-00CE-8538-AE63-19B85886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Consumer Groups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62A82-D6D2-3698-5DD9-D2F39B40A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Consumer mit derselben </a:t>
            </a:r>
            <a:r>
              <a:rPr lang="de-DE" dirty="0">
                <a:hlinkClick r:id="rId3"/>
              </a:rPr>
              <a:t>group.id</a:t>
            </a:r>
            <a:r>
              <a:rPr lang="de-DE" dirty="0"/>
              <a:t> werden einer Consumer Group zugeordnet.</a:t>
            </a:r>
          </a:p>
          <a:p>
            <a:r>
              <a:rPr lang="de-DE" dirty="0"/>
              <a:t>Sie erledigen die </a:t>
            </a:r>
            <a:r>
              <a:rPr lang="de-DE" b="1" dirty="0"/>
              <a:t>gleiche</a:t>
            </a:r>
            <a:r>
              <a:rPr lang="de-DE" dirty="0"/>
              <a:t> Aufgabe und teilen die Arbeit untereinander auf (vertikale Skalierung).</a:t>
            </a:r>
          </a:p>
          <a:p>
            <a:r>
              <a:rPr lang="de-DE" dirty="0"/>
              <a:t>Über eine </a:t>
            </a:r>
            <a:r>
              <a:rPr lang="de-DE" dirty="0">
                <a:hlinkClick r:id="rId4"/>
              </a:rPr>
              <a:t>group.instance.id</a:t>
            </a:r>
            <a:r>
              <a:rPr lang="de-DE" dirty="0"/>
              <a:t> kann zusätzlich der Consumer eindeutig bezeichnet werden, um so beim Ausfall eine Wiederaufnahme der Arbeit zu ermöglichen. (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membership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3572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D14BB-89DC-E273-1A6E-C33753D9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Vertikale Skalierung durch </a:t>
            </a:r>
            <a:r>
              <a:rPr lang="de-DE" dirty="0" err="1"/>
              <a:t>Consumergroups</a:t>
            </a:r>
            <a:endParaRPr lang="de-DE" dirty="0"/>
          </a:p>
        </p:txBody>
      </p:sp>
      <p:pic>
        <p:nvPicPr>
          <p:cNvPr id="3074" name="Picture 2" descr="ktdg 04in01">
            <a:extLst>
              <a:ext uri="{FF2B5EF4-FFF2-40B4-BE49-F238E27FC236}">
                <a16:creationId xmlns:a16="http://schemas.microsoft.com/office/drawing/2014/main" id="{BA8D0144-EAC2-AC39-2FD7-FD00E2CC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1" y="1593844"/>
            <a:ext cx="2992619" cy="21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tdg 04in02">
            <a:extLst>
              <a:ext uri="{FF2B5EF4-FFF2-40B4-BE49-F238E27FC236}">
                <a16:creationId xmlns:a16="http://schemas.microsoft.com/office/drawing/2014/main" id="{24FEF6C6-6B72-1748-1A4E-927761C9B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72" y="1593843"/>
            <a:ext cx="2992619" cy="21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tdg 04in03">
            <a:extLst>
              <a:ext uri="{FF2B5EF4-FFF2-40B4-BE49-F238E27FC236}">
                <a16:creationId xmlns:a16="http://schemas.microsoft.com/office/drawing/2014/main" id="{707A7DEB-4211-75B3-D9F4-9D66BCD9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1" y="4139866"/>
            <a:ext cx="2992619" cy="21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tdg 04in04">
            <a:extLst>
              <a:ext uri="{FF2B5EF4-FFF2-40B4-BE49-F238E27FC236}">
                <a16:creationId xmlns:a16="http://schemas.microsoft.com/office/drawing/2014/main" id="{FC78E6A7-9F54-2744-68FF-8EDA64D9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50" y="4184145"/>
            <a:ext cx="2992619" cy="24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467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65F81-9284-7A19-BDBC-A62FCD8B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Jede Gruppe ist autonom</a:t>
            </a:r>
          </a:p>
        </p:txBody>
      </p:sp>
      <p:pic>
        <p:nvPicPr>
          <p:cNvPr id="4098" name="Picture 2" descr="ktdg 04in05">
            <a:extLst>
              <a:ext uri="{FF2B5EF4-FFF2-40B4-BE49-F238E27FC236}">
                <a16:creationId xmlns:a16="http://schemas.microsoft.com/office/drawing/2014/main" id="{3CB9BD90-D4AF-D589-E871-F523EAE3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199" y="1685177"/>
            <a:ext cx="4130684" cy="48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1448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0064D-BDAA-635A-DCF7-3BF2D2ED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Partitionsverteilung bei mehreren 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2160F0-E2C3-B647-AF00-1B6F82F10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die Consumer einer Gruppe mehreren Topics folgen, so kann man mit </a:t>
            </a:r>
            <a:r>
              <a:rPr lang="de-DE" dirty="0" err="1">
                <a:hlinkClick r:id="rId2"/>
              </a:rPr>
              <a:t>partition.assignment.strategy</a:t>
            </a:r>
            <a:r>
              <a:rPr lang="de-DE" dirty="0"/>
              <a:t> einstellen, wie diese die Partitionen unter sich aufteilen.</a:t>
            </a:r>
          </a:p>
        </p:txBody>
      </p:sp>
    </p:spTree>
    <p:extLst>
      <p:ext uri="{BB962C8B-B14F-4D97-AF65-F5344CB8AC3E}">
        <p14:creationId xmlns:p14="http://schemas.microsoft.com/office/powerpoint/2010/main" val="286055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 </a:t>
            </a:r>
            <a:r>
              <a:rPr lang="en-US" err="1"/>
              <a:t>weiter</a:t>
            </a:r>
            <a:r>
              <a:rPr lang="en-US"/>
              <a:t> </a:t>
            </a:r>
            <a:r>
              <a:rPr lang="en-US" err="1"/>
              <a:t>wächst</a:t>
            </a:r>
            <a:r>
              <a:rPr lang="en-US"/>
              <a:t>…</a:t>
            </a:r>
          </a:p>
        </p:txBody>
      </p:sp>
      <p:pic>
        <p:nvPicPr>
          <p:cNvPr id="1026" name="Picture 2" descr="‘I’m trying to free your mind, Neo. But I can only show you the door. You’re the one that has to walk through it.’&#10;The Matrix (1999)">
            <a:extLst>
              <a:ext uri="{FF2B5EF4-FFF2-40B4-BE49-F238E27FC236}">
                <a16:creationId xmlns:a16="http://schemas.microsoft.com/office/drawing/2014/main" id="{DE052BBA-B5D0-4402-B76F-D975CEBFBE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51" y="1867776"/>
            <a:ext cx="8696769" cy="367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3CDC7-5D24-42A2-8679-81A28CF3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552" y="2934668"/>
            <a:ext cx="1408896" cy="16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452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B5353A3-FD7F-92E1-735A-6F4271D2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Assignors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ED7D6D-1FFE-9491-0D28-9F45730C7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RangeAssignor</a:t>
            </a:r>
            <a:r>
              <a:rPr lang="de-DE" dirty="0"/>
              <a:t> (</a:t>
            </a:r>
            <a:r>
              <a:rPr lang="de-DE" dirty="0" err="1"/>
              <a:t>default</a:t>
            </a:r>
            <a:r>
              <a:rPr lang="de-DE" dirty="0"/>
              <a:t>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62AACAF-B1E1-3076-389C-04FDF671B8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652988"/>
            <a:ext cx="4040188" cy="2995061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38CFF4-AFFF-45CC-9F14-45E4B28AF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RoundRobinAssignor</a:t>
            </a:r>
            <a:r>
              <a:rPr lang="de-DE" dirty="0"/>
              <a:t> / </a:t>
            </a:r>
            <a:r>
              <a:rPr lang="de-DE" dirty="0" err="1"/>
              <a:t>StickyAssignor</a:t>
            </a:r>
            <a:r>
              <a:rPr lang="de-DE" dirty="0"/>
              <a:t>/</a:t>
            </a:r>
          </a:p>
          <a:p>
            <a:r>
              <a:rPr lang="de-DE" dirty="0" err="1"/>
              <a:t>CooperativeStickyAssignor</a:t>
            </a:r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DB95D82F-AD2B-3B64-3168-C4E06310D7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722168"/>
            <a:ext cx="4041775" cy="2856701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EED4CC2-772F-1257-4A57-7A77F159E719}"/>
              </a:ext>
            </a:extLst>
          </p:cNvPr>
          <p:cNvSpPr txBox="1"/>
          <p:nvPr/>
        </p:nvSpPr>
        <p:spPr>
          <a:xfrm>
            <a:off x="457200" y="6214030"/>
            <a:ext cx="429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Eigenen </a:t>
            </a:r>
            <a:r>
              <a:rPr lang="de-DE" dirty="0" err="1"/>
              <a:t>Assignor</a:t>
            </a:r>
            <a:r>
              <a:rPr lang="de-DE" dirty="0"/>
              <a:t> implementieren: </a:t>
            </a:r>
            <a:r>
              <a:rPr lang="de-DE" dirty="0">
                <a:hlinkClick r:id="rId4"/>
              </a:rPr>
              <a:t>Interface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63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9436D8B-D307-9C8F-6B24-EB1C5850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mitgelieferte </a:t>
            </a:r>
            <a:r>
              <a:rPr lang="de-DE" err="1"/>
              <a:t>Assignors</a:t>
            </a:r>
            <a:endParaRPr lang="de-DE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F34A66BF-91A9-2F60-CE13-7B9E20323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433368"/>
              </p:ext>
            </p:extLst>
          </p:nvPr>
        </p:nvGraphicFramePr>
        <p:xfrm>
          <a:off x="457200" y="1600200"/>
          <a:ext cx="82296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610">
                  <a:extLst>
                    <a:ext uri="{9D8B030D-6E8A-4147-A177-3AD203B41FA5}">
                      <a16:colId xmlns:a16="http://schemas.microsoft.com/office/drawing/2014/main" val="2640235144"/>
                    </a:ext>
                  </a:extLst>
                </a:gridCol>
                <a:gridCol w="5521990">
                  <a:extLst>
                    <a:ext uri="{9D8B030D-6E8A-4147-A177-3AD203B41FA5}">
                      <a16:colId xmlns:a16="http://schemas.microsoft.com/office/drawing/2014/main" val="47871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Assignor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6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RangeAssignor</a:t>
                      </a:r>
                      <a:r>
                        <a:rPr lang="de-DE"/>
                        <a:t> (</a:t>
                      </a:r>
                      <a:r>
                        <a:rPr lang="de-DE" err="1"/>
                        <a:t>default</a:t>
                      </a:r>
                      <a:r>
                        <a:rPr lang="de-DE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Consumer erhält von </a:t>
                      </a:r>
                      <a:r>
                        <a:rPr lang="de-DE" dirty="0" err="1"/>
                        <a:t>verschidenen</a:t>
                      </a:r>
                      <a:r>
                        <a:rPr lang="de-DE" dirty="0"/>
                        <a:t> Topics immer die Partition mit selber Nummer (da sich in diesen auch die Elemente mit selben Keys finden lassen, siehe </a:t>
                      </a:r>
                      <a:r>
                        <a:rPr lang="de-DE" dirty="0" err="1"/>
                        <a:t>Modulorechnung</a:t>
                      </a:r>
                      <a:r>
                        <a:rPr lang="de-DE" dirty="0"/>
                        <a:t>!). Nützlich z.B. für  automatische Stream </a:t>
                      </a:r>
                      <a:r>
                        <a:rPr lang="de-DE" dirty="0" err="1"/>
                        <a:t>Joins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859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RoundRobinAssignor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Partitionen werden gleichmäßig (unabhängig von der </a:t>
                      </a:r>
                      <a:r>
                        <a:rPr lang="de-DE" err="1"/>
                        <a:t>Topiczugehörigkeit</a:t>
                      </a:r>
                      <a:r>
                        <a:rPr lang="de-DE"/>
                        <a:t>) unter den </a:t>
                      </a:r>
                      <a:r>
                        <a:rPr lang="de-DE" err="1"/>
                        <a:t>Consumern</a:t>
                      </a:r>
                      <a:r>
                        <a:rPr lang="de-DE"/>
                        <a:t> verteilt.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2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StickyAssignor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Wie </a:t>
                      </a:r>
                      <a:r>
                        <a:rPr lang="de-DE" err="1"/>
                        <a:t>RoundRobinAssignor</a:t>
                      </a:r>
                      <a:r>
                        <a:rPr lang="de-DE"/>
                        <a:t>; versucht aber immer den alten Zustand wieder herzustellen.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3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CooperativeStickyAssignor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Wie </a:t>
                      </a:r>
                      <a:r>
                        <a:rPr lang="de-DE" err="1"/>
                        <a:t>StickyAssignor</a:t>
                      </a:r>
                      <a:r>
                        <a:rPr lang="de-DE"/>
                        <a:t>; aber nicht alle Clients melden sich bei einer Neuordnung ab.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572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1139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7AE92-5B80-55FA-E2E3-82C3F39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Reassign</a:t>
            </a:r>
            <a:r>
              <a:rPr lang="de-DE"/>
              <a:t> </a:t>
            </a:r>
            <a:r>
              <a:rPr lang="de-DE" err="1"/>
              <a:t>Partitions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Hand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96AAB7-8CCF-5B33-309E-96147FFD7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https://stackoverflow.com/a/43518389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820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951CE1-664B-9690-1B26-F07B2E58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Heartbeat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746699-3609-28B7-9C86-5568406F5A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Jeder Consumer sendet regelmäßig (</a:t>
            </a:r>
            <a:r>
              <a:rPr lang="de-DE" dirty="0">
                <a:hlinkClick r:id="rId2"/>
              </a:rPr>
              <a:t>heartbeat.interval.ms</a:t>
            </a:r>
            <a:r>
              <a:rPr lang="de-DE" dirty="0"/>
              <a:t>) </a:t>
            </a:r>
            <a:r>
              <a:rPr lang="de-DE" dirty="0" err="1"/>
              <a:t>Heartbeats</a:t>
            </a:r>
            <a:r>
              <a:rPr lang="de-DE" dirty="0"/>
              <a:t> an einen </a:t>
            </a:r>
            <a:r>
              <a:rPr lang="de-DE" b="1" dirty="0"/>
              <a:t>Group </a:t>
            </a:r>
            <a:r>
              <a:rPr lang="de-DE" b="1" dirty="0" err="1"/>
              <a:t>coordinator</a:t>
            </a:r>
            <a:r>
              <a:rPr lang="de-DE" dirty="0"/>
              <a:t>, um zu signalisieren, dass man immernoch an der Gruppe teilhaben.</a:t>
            </a:r>
          </a:p>
          <a:p>
            <a:r>
              <a:rPr lang="de-DE" dirty="0"/>
              <a:t>Maximalzeit ohne Antwort: </a:t>
            </a:r>
            <a:r>
              <a:rPr lang="de-DE" dirty="0">
                <a:hlinkClick r:id="rId3"/>
              </a:rPr>
              <a:t>session.timeout.ms</a:t>
            </a:r>
            <a:endParaRPr lang="de-DE" dirty="0"/>
          </a:p>
          <a:p>
            <a:r>
              <a:rPr lang="de-DE" dirty="0"/>
              <a:t>Der Group </a:t>
            </a:r>
            <a:r>
              <a:rPr lang="de-DE" dirty="0" err="1"/>
              <a:t>coordinator</a:t>
            </a:r>
            <a:r>
              <a:rPr lang="de-DE" dirty="0"/>
              <a:t> verwaltet die Teilnehmer einer Consumer Group.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FA6CA7-090D-31CA-871D-DC4DEE22A1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2128290"/>
            <a:ext cx="4038600" cy="34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EC10D-F86A-8CE7-BE34-39E1EAC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Umverteilung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A054E-EBD9-8797-A435-E19CFA056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ein neuer Consumer sich in einer Gruppe anmeldet, oder ein bestehenden entfernt wird, werden die Partitionen einer </a:t>
            </a:r>
            <a:r>
              <a:rPr lang="de-DE" dirty="0" err="1"/>
              <a:t>Consumergroup</a:t>
            </a:r>
            <a:r>
              <a:rPr lang="de-DE" dirty="0"/>
              <a:t> neu verteilt.</a:t>
            </a:r>
          </a:p>
          <a:p>
            <a:r>
              <a:rPr lang="de-DE" dirty="0"/>
              <a:t>Hierbei werden, je nach Strategie, zunächst alle Consumer gestoppt, ihre Caches geleert und neu verteilt.</a:t>
            </a:r>
          </a:p>
          <a:p>
            <a:r>
              <a:rPr lang="de-DE" dirty="0"/>
              <a:t>Das ist sehr aufwändig und störend.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D32E26F-370D-0FD8-96E5-949DDA161436}"/>
              </a:ext>
            </a:extLst>
          </p:cNvPr>
          <p:cNvSpPr/>
          <p:nvPr/>
        </p:nvSpPr>
        <p:spPr>
          <a:xfrm>
            <a:off x="1355387" y="5986732"/>
            <a:ext cx="635541" cy="5966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DF208D7-9148-4B68-F4F1-BFB0B1D9D688}"/>
              </a:ext>
            </a:extLst>
          </p:cNvPr>
          <p:cNvSpPr/>
          <p:nvPr/>
        </p:nvSpPr>
        <p:spPr>
          <a:xfrm>
            <a:off x="1990928" y="5986732"/>
            <a:ext cx="635541" cy="5966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217243-00FA-F58B-BF0C-5AC6E2806677}"/>
              </a:ext>
            </a:extLst>
          </p:cNvPr>
          <p:cNvSpPr/>
          <p:nvPr/>
        </p:nvSpPr>
        <p:spPr>
          <a:xfrm>
            <a:off x="2626469" y="5986732"/>
            <a:ext cx="635541" cy="5966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8A848B9-9BB0-84C3-982B-FDAE009CF5CC}"/>
              </a:ext>
            </a:extLst>
          </p:cNvPr>
          <p:cNvSpPr/>
          <p:nvPr/>
        </p:nvSpPr>
        <p:spPr>
          <a:xfrm>
            <a:off x="3253901" y="5986732"/>
            <a:ext cx="635541" cy="5966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86C6A53-6234-EE43-2CDA-881D67FE054E}"/>
              </a:ext>
            </a:extLst>
          </p:cNvPr>
          <p:cNvSpPr/>
          <p:nvPr/>
        </p:nvSpPr>
        <p:spPr>
          <a:xfrm>
            <a:off x="4610910" y="5986732"/>
            <a:ext cx="635541" cy="5966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3D7432-6CE7-C97B-95E6-C8EE62D86D00}"/>
              </a:ext>
            </a:extLst>
          </p:cNvPr>
          <p:cNvSpPr/>
          <p:nvPr/>
        </p:nvSpPr>
        <p:spPr>
          <a:xfrm>
            <a:off x="5246451" y="5986732"/>
            <a:ext cx="635541" cy="5966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AEBA43E6-E5E0-AE87-82C3-C295DCE1B832}"/>
              </a:ext>
            </a:extLst>
          </p:cNvPr>
          <p:cNvSpPr/>
          <p:nvPr/>
        </p:nvSpPr>
        <p:spPr>
          <a:xfrm>
            <a:off x="3262010" y="4825762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3743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CA38B5-4A4D-17BE-C717-66047DC5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Lastenumverteilung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607A71-0D9C-69DE-4098-9D2E3B5C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57" y="1529218"/>
            <a:ext cx="6962775" cy="21240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E77C23-0A40-440F-9310-657A5F2E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4309035"/>
            <a:ext cx="69913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899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51FA879-108A-BD24-8E64-17C7691A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06" y="113267"/>
            <a:ext cx="6207388" cy="31460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820FB74-AB60-20D1-587B-C530B065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39" y="3331724"/>
            <a:ext cx="6281655" cy="33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33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95FFE-8A84-D67E-E822-FC5AB86C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Wann sind Daten </a:t>
            </a:r>
            <a:r>
              <a:rPr lang="de-DE" err="1"/>
              <a:t>commitet</a:t>
            </a:r>
            <a:r>
              <a:rPr lang="de-DE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E09260-080C-7E1F-EBE6-CE5A02B6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Eine Nachricht gilt als </a:t>
            </a:r>
            <a:r>
              <a:rPr lang="de-DE" dirty="0" err="1"/>
              <a:t>commitet</a:t>
            </a:r>
            <a:r>
              <a:rPr lang="de-DE" dirty="0"/>
              <a:t>, wenn sie auf ISR sie erhalten haben.</a:t>
            </a:r>
          </a:p>
          <a:p>
            <a:r>
              <a:rPr lang="de-DE" dirty="0"/>
              <a:t>Anzahl der nötigen ISR lässt sich mit </a:t>
            </a:r>
            <a:r>
              <a:rPr lang="de-DE" dirty="0" err="1">
                <a:latin typeface="Consolas" panose="020B0609020204030204" pitchFamily="49" charset="0"/>
                <a:hlinkClick r:id="rId2"/>
              </a:rPr>
              <a:t>min.insync.replicas</a:t>
            </a:r>
            <a:r>
              <a:rPr lang="de-DE" dirty="0"/>
              <a:t> einstellen.</a:t>
            </a:r>
          </a:p>
          <a:p>
            <a:r>
              <a:rPr lang="de-DE" dirty="0"/>
              <a:t>Achtung: Ein </a:t>
            </a:r>
            <a:r>
              <a:rPr lang="de-DE" dirty="0" err="1"/>
              <a:t>Ack</a:t>
            </a:r>
            <a:r>
              <a:rPr lang="de-DE" dirty="0"/>
              <a:t> gibt der Leader / ein Follower bereits, wenn die Daten im Pagecache der Festplatte sind.</a:t>
            </a:r>
          </a:p>
          <a:p>
            <a:r>
              <a:rPr lang="de-DE" dirty="0"/>
              <a:t>Nur Daten die </a:t>
            </a:r>
            <a:r>
              <a:rPr lang="de-DE" dirty="0" err="1"/>
              <a:t>commitet</a:t>
            </a:r>
            <a:r>
              <a:rPr lang="de-DE" dirty="0"/>
              <a:t> sind, können von </a:t>
            </a:r>
            <a:r>
              <a:rPr lang="de-DE" dirty="0" err="1"/>
              <a:t>Consumern</a:t>
            </a:r>
            <a:r>
              <a:rPr lang="de-DE" dirty="0"/>
              <a:t> gelesen werden.</a:t>
            </a:r>
          </a:p>
        </p:txBody>
      </p:sp>
    </p:spTree>
    <p:extLst>
      <p:ext uri="{BB962C8B-B14F-4D97-AF65-F5344CB8AC3E}">
        <p14:creationId xmlns:p14="http://schemas.microsoft.com/office/powerpoint/2010/main" val="31004548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964F6B-A1EC-6E7C-23D0-79DEA9AE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High </a:t>
            </a:r>
            <a:r>
              <a:rPr lang="de-DE" err="1"/>
              <a:t>Water</a:t>
            </a:r>
            <a:r>
              <a:rPr lang="de-DE"/>
              <a:t> Mark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8A868C-CB0E-0A53-0D93-700997F2DD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/>
              <a:t>High </a:t>
            </a:r>
            <a:r>
              <a:rPr lang="de-DE" err="1"/>
              <a:t>Water</a:t>
            </a:r>
            <a:r>
              <a:rPr lang="de-DE"/>
              <a:t> Mark (HWM) ist die Position/Offset, bis zu der alle ISR Nachrichten </a:t>
            </a:r>
            <a:r>
              <a:rPr lang="de-DE" err="1"/>
              <a:t>consumiert</a:t>
            </a:r>
            <a:r>
              <a:rPr lang="de-DE"/>
              <a:t> haben.</a:t>
            </a:r>
          </a:p>
          <a:p>
            <a:r>
              <a:rPr lang="de-DE"/>
              <a:t>Consumer können Nachrichten nur bis zum HWM lesen.</a:t>
            </a:r>
          </a:p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83E6B8E-6997-4312-130B-7F2BC3112F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81653"/>
            <a:ext cx="4038600" cy="396305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71F5B24-3125-74AC-BD7E-67BFB3405BBD}"/>
              </a:ext>
            </a:extLst>
          </p:cNvPr>
          <p:cNvSpPr txBox="1"/>
          <p:nvPr/>
        </p:nvSpPr>
        <p:spPr>
          <a:xfrm>
            <a:off x="6081041" y="6126163"/>
            <a:ext cx="2915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/>
              <a:t>LEO = Log-End-Offset</a:t>
            </a:r>
          </a:p>
          <a:p>
            <a:pPr algn="r"/>
            <a:r>
              <a:rPr lang="de-DE"/>
              <a:t>Letzter Offset in der Partition</a:t>
            </a:r>
          </a:p>
        </p:txBody>
      </p:sp>
      <p:sp>
        <p:nvSpPr>
          <p:cNvPr id="8" name="Pfeil: gebogen 7">
            <a:extLst>
              <a:ext uri="{FF2B5EF4-FFF2-40B4-BE49-F238E27FC236}">
                <a16:creationId xmlns:a16="http://schemas.microsoft.com/office/drawing/2014/main" id="{85907C91-ABB7-9FF4-2F6D-0731C93D36BD}"/>
              </a:ext>
            </a:extLst>
          </p:cNvPr>
          <p:cNvSpPr/>
          <p:nvPr/>
        </p:nvSpPr>
        <p:spPr>
          <a:xfrm flipH="1">
            <a:off x="8139842" y="3562477"/>
            <a:ext cx="600250" cy="2563686"/>
          </a:xfrm>
          <a:prstGeom prst="bentArrow">
            <a:avLst>
              <a:gd name="adj1" fmla="val 3261"/>
              <a:gd name="adj2" fmla="val 12383"/>
              <a:gd name="adj3" fmla="val 25000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8E47050-5080-BCFB-F94A-5BE3FF3650CE}"/>
              </a:ext>
            </a:extLst>
          </p:cNvPr>
          <p:cNvSpPr/>
          <p:nvPr/>
        </p:nvSpPr>
        <p:spPr>
          <a:xfrm>
            <a:off x="7881315" y="4084215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74EAB7-1F07-5ED9-0910-CAD64BD5DF3D}"/>
              </a:ext>
            </a:extLst>
          </p:cNvPr>
          <p:cNvSpPr/>
          <p:nvPr/>
        </p:nvSpPr>
        <p:spPr>
          <a:xfrm>
            <a:off x="7516661" y="4091129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92A340E-9A46-C7CB-FEA8-84ECC7E96058}"/>
              </a:ext>
            </a:extLst>
          </p:cNvPr>
          <p:cNvSpPr/>
          <p:nvPr/>
        </p:nvSpPr>
        <p:spPr>
          <a:xfrm>
            <a:off x="8227547" y="2798108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E9A1BD5-4567-6A4F-E86D-1E90AD02687A}"/>
              </a:ext>
            </a:extLst>
          </p:cNvPr>
          <p:cNvSpPr/>
          <p:nvPr/>
        </p:nvSpPr>
        <p:spPr>
          <a:xfrm>
            <a:off x="8257640" y="4091129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1531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EB36FAA-B95C-7C5A-EBF8-0F33388E5300}"/>
              </a:ext>
            </a:extLst>
          </p:cNvPr>
          <p:cNvSpPr/>
          <p:nvPr/>
        </p:nvSpPr>
        <p:spPr>
          <a:xfrm>
            <a:off x="2710710" y="920731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83959F-F2C6-AD94-03A2-292B2207FE29}"/>
              </a:ext>
            </a:extLst>
          </p:cNvPr>
          <p:cNvSpPr/>
          <p:nvPr/>
        </p:nvSpPr>
        <p:spPr>
          <a:xfrm>
            <a:off x="2346056" y="920731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0D63A80-4D18-C708-B097-2415A912031F}"/>
              </a:ext>
            </a:extLst>
          </p:cNvPr>
          <p:cNvSpPr/>
          <p:nvPr/>
        </p:nvSpPr>
        <p:spPr>
          <a:xfrm>
            <a:off x="3075364" y="920731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3240A46-87E1-3D6C-AB71-D63002D5D33D}"/>
              </a:ext>
            </a:extLst>
          </p:cNvPr>
          <p:cNvSpPr/>
          <p:nvPr/>
        </p:nvSpPr>
        <p:spPr>
          <a:xfrm>
            <a:off x="3440018" y="920731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B47332-7111-FE52-5C01-1C39C082B748}"/>
              </a:ext>
            </a:extLst>
          </p:cNvPr>
          <p:cNvSpPr/>
          <p:nvPr/>
        </p:nvSpPr>
        <p:spPr>
          <a:xfrm>
            <a:off x="3804672" y="920731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C197F0E-3A6D-7DCC-6E28-F5444B3F5DA7}"/>
              </a:ext>
            </a:extLst>
          </p:cNvPr>
          <p:cNvSpPr/>
          <p:nvPr/>
        </p:nvSpPr>
        <p:spPr>
          <a:xfrm>
            <a:off x="2651204" y="3354106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677E72-B2B5-DA3F-E30B-072B2AAB8F01}"/>
              </a:ext>
            </a:extLst>
          </p:cNvPr>
          <p:cNvSpPr/>
          <p:nvPr/>
        </p:nvSpPr>
        <p:spPr>
          <a:xfrm>
            <a:off x="2286550" y="3354106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9D67E3-C409-8F7C-4842-720266022CE7}"/>
              </a:ext>
            </a:extLst>
          </p:cNvPr>
          <p:cNvSpPr/>
          <p:nvPr/>
        </p:nvSpPr>
        <p:spPr>
          <a:xfrm>
            <a:off x="3015858" y="3354106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ECEF7EC-EE8C-B769-42C3-004BF8450BA5}"/>
              </a:ext>
            </a:extLst>
          </p:cNvPr>
          <p:cNvSpPr/>
          <p:nvPr/>
        </p:nvSpPr>
        <p:spPr>
          <a:xfrm>
            <a:off x="3380512" y="3354106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7F61AF6-B478-86D1-E7D1-3605ED57998D}"/>
              </a:ext>
            </a:extLst>
          </p:cNvPr>
          <p:cNvSpPr/>
          <p:nvPr/>
        </p:nvSpPr>
        <p:spPr>
          <a:xfrm>
            <a:off x="3745166" y="3354106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FCB6690-A72D-A721-9175-7874E7BC9D57}"/>
              </a:ext>
            </a:extLst>
          </p:cNvPr>
          <p:cNvSpPr txBox="1"/>
          <p:nvPr/>
        </p:nvSpPr>
        <p:spPr>
          <a:xfrm>
            <a:off x="2189991" y="38992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Leader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0613BA-E697-5FE0-6C9A-5005F1707D68}"/>
              </a:ext>
            </a:extLst>
          </p:cNvPr>
          <p:cNvSpPr txBox="1"/>
          <p:nvPr/>
        </p:nvSpPr>
        <p:spPr>
          <a:xfrm>
            <a:off x="2119774" y="2984774"/>
            <a:ext cx="118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Follower: f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923DA8B-62B5-AF5E-FCEF-FC2C1B9CB3C9}"/>
              </a:ext>
            </a:extLst>
          </p:cNvPr>
          <p:cNvSpPr/>
          <p:nvPr/>
        </p:nvSpPr>
        <p:spPr>
          <a:xfrm>
            <a:off x="2710710" y="1503378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BB0AE34-933B-5CC0-1A9B-2B7F7FDB2D0F}"/>
              </a:ext>
            </a:extLst>
          </p:cNvPr>
          <p:cNvSpPr/>
          <p:nvPr/>
        </p:nvSpPr>
        <p:spPr>
          <a:xfrm>
            <a:off x="2346056" y="1503378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3EF56D0-EEDF-A40A-7B94-0FEAA101EFC9}"/>
              </a:ext>
            </a:extLst>
          </p:cNvPr>
          <p:cNvSpPr/>
          <p:nvPr/>
        </p:nvSpPr>
        <p:spPr>
          <a:xfrm>
            <a:off x="3075364" y="1503378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CB79831-BA10-9EDB-E480-5CAC7E079BDA}"/>
              </a:ext>
            </a:extLst>
          </p:cNvPr>
          <p:cNvSpPr/>
          <p:nvPr/>
        </p:nvSpPr>
        <p:spPr>
          <a:xfrm>
            <a:off x="3440018" y="1503378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6E4E790-C285-A2F2-0ADF-A452AC3C9939}"/>
              </a:ext>
            </a:extLst>
          </p:cNvPr>
          <p:cNvSpPr/>
          <p:nvPr/>
        </p:nvSpPr>
        <p:spPr>
          <a:xfrm>
            <a:off x="3804672" y="1503378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800" dirty="0"/>
              <a:t>F:Bt 5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8C38CE7-C34D-9A77-E46F-A8B5990E49CE}"/>
              </a:ext>
            </a:extLst>
          </p:cNvPr>
          <p:cNvSpPr/>
          <p:nvPr/>
        </p:nvSpPr>
        <p:spPr>
          <a:xfrm>
            <a:off x="2651204" y="3979904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14391D-2044-979F-97F7-91BBD83AFE6B}"/>
              </a:ext>
            </a:extLst>
          </p:cNvPr>
          <p:cNvSpPr/>
          <p:nvPr/>
        </p:nvSpPr>
        <p:spPr>
          <a:xfrm>
            <a:off x="2286550" y="3979904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2DB39CE-AF42-E3C3-9ECC-3CF2902A30F5}"/>
              </a:ext>
            </a:extLst>
          </p:cNvPr>
          <p:cNvSpPr/>
          <p:nvPr/>
        </p:nvSpPr>
        <p:spPr>
          <a:xfrm>
            <a:off x="3015858" y="3979904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358B40BD-B97F-63D4-40EB-5954549C58E2}"/>
              </a:ext>
            </a:extLst>
          </p:cNvPr>
          <p:cNvSpPr/>
          <p:nvPr/>
        </p:nvSpPr>
        <p:spPr>
          <a:xfrm>
            <a:off x="3380512" y="3979904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4E70F62-DF72-AD73-2383-E77DC22C5C5F}"/>
              </a:ext>
            </a:extLst>
          </p:cNvPr>
          <p:cNvSpPr/>
          <p:nvPr/>
        </p:nvSpPr>
        <p:spPr>
          <a:xfrm>
            <a:off x="3745166" y="3979904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A7A894A-45C1-1492-797F-9380EB188583}"/>
              </a:ext>
            </a:extLst>
          </p:cNvPr>
          <p:cNvSpPr txBox="1"/>
          <p:nvPr/>
        </p:nvSpPr>
        <p:spPr>
          <a:xfrm>
            <a:off x="304923" y="1495275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_</a:t>
            </a:r>
            <a:r>
              <a:rPr lang="de-DE" dirty="0" err="1">
                <a:solidFill>
                  <a:schemeClr val="accent6"/>
                </a:solidFill>
              </a:rPr>
              <a:t>consumer_offset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501C569-B081-61C3-DB60-267E8798260C}"/>
              </a:ext>
            </a:extLst>
          </p:cNvPr>
          <p:cNvSpPr txBox="1"/>
          <p:nvPr/>
        </p:nvSpPr>
        <p:spPr>
          <a:xfrm>
            <a:off x="370583" y="3971481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_</a:t>
            </a:r>
            <a:r>
              <a:rPr lang="de-DE" dirty="0" err="1">
                <a:solidFill>
                  <a:schemeClr val="accent6"/>
                </a:solidFill>
              </a:rPr>
              <a:t>consumer_offset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3008C41-9196-A1D4-F237-6F32D7703B09}"/>
              </a:ext>
            </a:extLst>
          </p:cNvPr>
          <p:cNvSpPr txBox="1"/>
          <p:nvPr/>
        </p:nvSpPr>
        <p:spPr>
          <a:xfrm>
            <a:off x="747893" y="911648"/>
            <a:ext cx="15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Buisiness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FA37849-97B3-6BFC-53E3-0FAFE49F172D}"/>
              </a:ext>
            </a:extLst>
          </p:cNvPr>
          <p:cNvSpPr txBox="1"/>
          <p:nvPr/>
        </p:nvSpPr>
        <p:spPr>
          <a:xfrm>
            <a:off x="622738" y="3321831"/>
            <a:ext cx="15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Buisiness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BED0DD6-A6A8-EC2A-64FE-1B7410A8B0B7}"/>
              </a:ext>
            </a:extLst>
          </p:cNvPr>
          <p:cNvSpPr/>
          <p:nvPr/>
        </p:nvSpPr>
        <p:spPr>
          <a:xfrm>
            <a:off x="6893668" y="1546370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6A9694B-0213-21C3-CE4A-D3B0C3C98742}"/>
              </a:ext>
            </a:extLst>
          </p:cNvPr>
          <p:cNvSpPr/>
          <p:nvPr/>
        </p:nvSpPr>
        <p:spPr>
          <a:xfrm>
            <a:off x="4169326" y="920568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9DBA0C2-3749-66CA-15E2-7949FFE6A161}"/>
              </a:ext>
            </a:extLst>
          </p:cNvPr>
          <p:cNvSpPr/>
          <p:nvPr/>
        </p:nvSpPr>
        <p:spPr>
          <a:xfrm>
            <a:off x="4114046" y="3354106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C1B8381-70D1-8DF1-F661-EBCF9FED2074}"/>
              </a:ext>
            </a:extLst>
          </p:cNvPr>
          <p:cNvSpPr/>
          <p:nvPr/>
        </p:nvSpPr>
        <p:spPr>
          <a:xfrm>
            <a:off x="4169326" y="1503378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800" dirty="0"/>
              <a:t>F:Bt 6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BDCF9F6B-8A61-A230-353A-48C5C50D1B9D}"/>
              </a:ext>
            </a:extLst>
          </p:cNvPr>
          <p:cNvSpPr/>
          <p:nvPr/>
        </p:nvSpPr>
        <p:spPr>
          <a:xfrm>
            <a:off x="4114046" y="3979904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800" dirty="0"/>
              <a:t>F:Bt 6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59FFB36-8010-8672-8181-35516EF2399D}"/>
              </a:ext>
            </a:extLst>
          </p:cNvPr>
          <p:cNvSpPr/>
          <p:nvPr/>
        </p:nvSpPr>
        <p:spPr>
          <a:xfrm>
            <a:off x="2651204" y="5508134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959D23D3-3D77-A971-3FBF-C5CE88CAA0DE}"/>
              </a:ext>
            </a:extLst>
          </p:cNvPr>
          <p:cNvSpPr/>
          <p:nvPr/>
        </p:nvSpPr>
        <p:spPr>
          <a:xfrm>
            <a:off x="2286550" y="5508134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10770EE6-94BD-0401-8723-62EF4B12F9D0}"/>
              </a:ext>
            </a:extLst>
          </p:cNvPr>
          <p:cNvSpPr/>
          <p:nvPr/>
        </p:nvSpPr>
        <p:spPr>
          <a:xfrm>
            <a:off x="3015858" y="5508134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CA6EBC8-6D1A-6888-4406-377572FD548C}"/>
              </a:ext>
            </a:extLst>
          </p:cNvPr>
          <p:cNvSpPr/>
          <p:nvPr/>
        </p:nvSpPr>
        <p:spPr>
          <a:xfrm>
            <a:off x="3380512" y="5508134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4EC942B-5B32-35B7-26AB-F7DEA7D65A35}"/>
              </a:ext>
            </a:extLst>
          </p:cNvPr>
          <p:cNvSpPr/>
          <p:nvPr/>
        </p:nvSpPr>
        <p:spPr>
          <a:xfrm>
            <a:off x="3745166" y="5508134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AD04DF6-5ADB-B424-2A30-FB769503A54A}"/>
              </a:ext>
            </a:extLst>
          </p:cNvPr>
          <p:cNvSpPr txBox="1"/>
          <p:nvPr/>
        </p:nvSpPr>
        <p:spPr>
          <a:xfrm>
            <a:off x="2119774" y="5138802"/>
            <a:ext cx="121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Follower: g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DC23F50-C1B6-A4C0-B961-91336D7CFB01}"/>
              </a:ext>
            </a:extLst>
          </p:cNvPr>
          <p:cNvSpPr txBox="1"/>
          <p:nvPr/>
        </p:nvSpPr>
        <p:spPr>
          <a:xfrm>
            <a:off x="622738" y="5475859"/>
            <a:ext cx="15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Buisiness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C7C2DA7-5D6B-19A2-6372-964320B5CB7C}"/>
              </a:ext>
            </a:extLst>
          </p:cNvPr>
          <p:cNvSpPr/>
          <p:nvPr/>
        </p:nvSpPr>
        <p:spPr>
          <a:xfrm>
            <a:off x="4114045" y="5508134"/>
            <a:ext cx="364654" cy="369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BAB4E368-C2E7-3DC6-CDAA-10E4188CE9A5}"/>
              </a:ext>
            </a:extLst>
          </p:cNvPr>
          <p:cNvSpPr/>
          <p:nvPr/>
        </p:nvSpPr>
        <p:spPr>
          <a:xfrm>
            <a:off x="4533980" y="1503378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800" dirty="0"/>
              <a:t>G:Bt 6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9CCA2533-CE4A-346F-CDD7-252AFAAC2308}"/>
              </a:ext>
            </a:extLst>
          </p:cNvPr>
          <p:cNvSpPr/>
          <p:nvPr/>
        </p:nvSpPr>
        <p:spPr>
          <a:xfrm>
            <a:off x="4482975" y="3979904"/>
            <a:ext cx="364654" cy="36965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800" dirty="0"/>
              <a:t>G:Bt 6</a:t>
            </a:r>
          </a:p>
        </p:txBody>
      </p:sp>
    </p:spTree>
    <p:extLst>
      <p:ext uri="{BB962C8B-B14F-4D97-AF65-F5344CB8AC3E}">
        <p14:creationId xmlns:p14="http://schemas.microsoft.com/office/powerpoint/2010/main" val="789295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B0B40708364F49A41B191F69C234D6" ma:contentTypeVersion="5" ma:contentTypeDescription="Create a new document." ma:contentTypeScope="" ma:versionID="09701dc6e7f18bdfcc571e4ea549eaeb">
  <xsd:schema xmlns:xsd="http://www.w3.org/2001/XMLSchema" xmlns:xs="http://www.w3.org/2001/XMLSchema" xmlns:p="http://schemas.microsoft.com/office/2006/metadata/properties" xmlns:ns3="9ea36d28-4663-4f90-9835-d624f2c0976d" xmlns:ns4="79123198-b646-4e61-b03f-f6fde22134c7" targetNamespace="http://schemas.microsoft.com/office/2006/metadata/properties" ma:root="true" ma:fieldsID="e1b4941020b91f6eed9365b2142f6153" ns3:_="" ns4:_="">
    <xsd:import namespace="9ea36d28-4663-4f90-9835-d624f2c0976d"/>
    <xsd:import namespace="79123198-b646-4e61-b03f-f6fde22134c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36d28-4663-4f90-9835-d624f2c097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123198-b646-4e61-b03f-f6fde22134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38EFF4-1E31-40EC-857B-87495FE764E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9123198-b646-4e61-b03f-f6fde22134c7"/>
    <ds:schemaRef ds:uri="http://purl.org/dc/elements/1.1/"/>
    <ds:schemaRef ds:uri="http://purl.org/dc/dcmitype/"/>
    <ds:schemaRef ds:uri="9ea36d28-4663-4f90-9835-d624f2c0976d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546910-284A-46B3-A5D0-F07B82C3B061}">
  <ds:schemaRefs>
    <ds:schemaRef ds:uri="79123198-b646-4e61-b03f-f6fde22134c7"/>
    <ds:schemaRef ds:uri="9ea36d28-4663-4f90-9835-d624f2c097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B82A1F0-B179-4896-B5CD-63730D83DA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6075</Words>
  <Application>Microsoft Office PowerPoint</Application>
  <PresentationFormat>Bildschirmpräsentation (4:3)</PresentationFormat>
  <Paragraphs>1017</Paragraphs>
  <Slides>163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163</vt:i4>
      </vt:variant>
    </vt:vector>
  </HeadingPairs>
  <TitlesOfParts>
    <vt:vector size="170" baseType="lpstr">
      <vt:lpstr>Arial</vt:lpstr>
      <vt:lpstr>Calibri</vt:lpstr>
      <vt:lpstr>Cambria Math</vt:lpstr>
      <vt:lpstr>Cascadia Mono</vt:lpstr>
      <vt:lpstr>Consolas</vt:lpstr>
      <vt:lpstr>Wingdings</vt:lpstr>
      <vt:lpstr>Office Theme</vt:lpstr>
      <vt:lpstr>Apache Kafka</vt:lpstr>
      <vt:lpstr>Feedback am Ende</vt:lpstr>
      <vt:lpstr>PowerPoint-Präsentation</vt:lpstr>
      <vt:lpstr>Virtuelle Umgebungen</vt:lpstr>
      <vt:lpstr>Vorstellungsrunde</vt:lpstr>
      <vt:lpstr>Wie alles anfängt…</vt:lpstr>
      <vt:lpstr>Wie es wächst…</vt:lpstr>
      <vt:lpstr>und weiter wächst…</vt:lpstr>
      <vt:lpstr>und weiter wächst…</vt:lpstr>
      <vt:lpstr>…und endet.</vt:lpstr>
      <vt:lpstr>Lösung</vt:lpstr>
      <vt:lpstr>Lernziele</vt:lpstr>
      <vt:lpstr>Was ist Kafka?</vt:lpstr>
      <vt:lpstr>Was ist Kafka?</vt:lpstr>
      <vt:lpstr>Powered By</vt:lpstr>
      <vt:lpstr>Use cases</vt:lpstr>
      <vt:lpstr>Kafka adoption and use cases</vt:lpstr>
      <vt:lpstr>Was macht LinkedIn damit?</vt:lpstr>
      <vt:lpstr>Umfang</vt:lpstr>
      <vt:lpstr>Wieso ist Kafka so schnell?</vt:lpstr>
      <vt:lpstr>Kafka unterstützt Microservicedesign</vt:lpstr>
      <vt:lpstr>Typischer Anwendungsfall</vt:lpstr>
      <vt:lpstr>Überblick Kafka Cluster</vt:lpstr>
      <vt:lpstr>Überblick Producer</vt:lpstr>
      <vt:lpstr>Überblick Consumer</vt:lpstr>
      <vt:lpstr>Überblick Broker</vt:lpstr>
      <vt:lpstr>Überblick Topic</vt:lpstr>
      <vt:lpstr>Überblick Zookeeper</vt:lpstr>
      <vt:lpstr>Überblick KRaft</vt:lpstr>
      <vt:lpstr>Kommunikation beginnt…</vt:lpstr>
      <vt:lpstr>PowerPoint-Präsentation</vt:lpstr>
      <vt:lpstr>und Nachrichten werden gelesen</vt:lpstr>
      <vt:lpstr>Very High Level View of Kafka</vt:lpstr>
      <vt:lpstr>Aber…</vt:lpstr>
      <vt:lpstr>Grundannahmen von Kafka</vt:lpstr>
      <vt:lpstr>Java</vt:lpstr>
      <vt:lpstr>Das Ökosystem</vt:lpstr>
      <vt:lpstr>Online</vt:lpstr>
      <vt:lpstr>Bücher</vt:lpstr>
      <vt:lpstr>Bücher</vt:lpstr>
      <vt:lpstr>Hands on</vt:lpstr>
      <vt:lpstr>Betriebssystem</vt:lpstr>
      <vt:lpstr>Deep Dive: Topics</vt:lpstr>
      <vt:lpstr>In welche Partition wird geschrieben?</vt:lpstr>
      <vt:lpstr>PowerPoint-Präsentation</vt:lpstr>
      <vt:lpstr>Replikation</vt:lpstr>
      <vt:lpstr>Replikation</vt:lpstr>
      <vt:lpstr>Gleichmäßige Verteilung der Partitionen und Leader</vt:lpstr>
      <vt:lpstr>Ausfall eines Brokers</vt:lpstr>
      <vt:lpstr>Leaderwahlen manuell anstoßen</vt:lpstr>
      <vt:lpstr>Topicinformationen</vt:lpstr>
      <vt:lpstr>Topic löschen</vt:lpstr>
      <vt:lpstr>Aufbau einer Nachricht</vt:lpstr>
      <vt:lpstr>Nachrichten in Kafka</vt:lpstr>
      <vt:lpstr>Wie sieht ein Topic intern aus?</vt:lpstr>
      <vt:lpstr>Inhalt eines Logs untersuchen</vt:lpstr>
      <vt:lpstr>Partitionen sind in Segmente aufgeteilt</vt:lpstr>
      <vt:lpstr>Bedeutung von Segmenten</vt:lpstr>
      <vt:lpstr>Aufräumen von Logs</vt:lpstr>
      <vt:lpstr>Log Retention</vt:lpstr>
      <vt:lpstr>Log Compaction</vt:lpstr>
      <vt:lpstr>Log Compaction</vt:lpstr>
      <vt:lpstr>Log Compaction - Tombstone</vt:lpstr>
      <vt:lpstr>Wann werden Logs aufgeräumt</vt:lpstr>
      <vt:lpstr>Rechtzeitiges Löschen von Daten</vt:lpstr>
      <vt:lpstr>Aufgabe zum Löschen</vt:lpstr>
      <vt:lpstr>Producer</vt:lpstr>
      <vt:lpstr>Deep Dive: Producer</vt:lpstr>
      <vt:lpstr>Überischt Producer</vt:lpstr>
      <vt:lpstr>Serializer</vt:lpstr>
      <vt:lpstr>Partitioner</vt:lpstr>
      <vt:lpstr>Aufgabe: Eigenen Partitioner schreiben!</vt:lpstr>
      <vt:lpstr>Buffer</vt:lpstr>
      <vt:lpstr>ACKs - Zustellungsgarantien</vt:lpstr>
      <vt:lpstr>ACKs - Zustellungsgarantien</vt:lpstr>
      <vt:lpstr>Zustellungsgarantien</vt:lpstr>
      <vt:lpstr>Exactly Once</vt:lpstr>
      <vt:lpstr>Ohne und mit Idempotenz</vt:lpstr>
      <vt:lpstr>ACKs</vt:lpstr>
      <vt:lpstr>Erneute Versuche</vt:lpstr>
      <vt:lpstr>Erneute Versuche - Parameter</vt:lpstr>
      <vt:lpstr>Transaktionen</vt:lpstr>
      <vt:lpstr>Transaktionen</vt:lpstr>
      <vt:lpstr>Consumer</vt:lpstr>
      <vt:lpstr>Consumer</vt:lpstr>
      <vt:lpstr>Consumer Groups</vt:lpstr>
      <vt:lpstr>Vertikale Skalierung durch Consumergroups</vt:lpstr>
      <vt:lpstr>Jede Gruppe ist autonom</vt:lpstr>
      <vt:lpstr>Partitionsverteilung bei mehreren Topics</vt:lpstr>
      <vt:lpstr>Assignors</vt:lpstr>
      <vt:lpstr>mitgelieferte Assignors</vt:lpstr>
      <vt:lpstr>Reassign Partitions by Hand</vt:lpstr>
      <vt:lpstr>Heartbeat</vt:lpstr>
      <vt:lpstr>Umverteilung</vt:lpstr>
      <vt:lpstr>Lastenumverteilung</vt:lpstr>
      <vt:lpstr>PowerPoint-Präsentation</vt:lpstr>
      <vt:lpstr>Wann sind Daten commitet?</vt:lpstr>
      <vt:lpstr>High Water Mark</vt:lpstr>
      <vt:lpstr>PowerPoint-Präsentation</vt:lpstr>
      <vt:lpstr>Broker</vt:lpstr>
      <vt:lpstr>Broker</vt:lpstr>
      <vt:lpstr>Dateien im Broker</vt:lpstr>
      <vt:lpstr>Dateninput in den Broker</vt:lpstr>
      <vt:lpstr>PowerPoint-Präsentation</vt:lpstr>
      <vt:lpstr>Datenoutput vom Broker</vt:lpstr>
      <vt:lpstr>Purgatory</vt:lpstr>
      <vt:lpstr>Consumer Offsets</vt:lpstr>
      <vt:lpstr>ACL</vt:lpstr>
      <vt:lpstr>Schemas</vt:lpstr>
      <vt:lpstr>Schemas</vt:lpstr>
      <vt:lpstr>Schema - Kompatibilität</vt:lpstr>
      <vt:lpstr>Aufgaben des Kommunikationskluster (bisher Zookeeper)</vt:lpstr>
      <vt:lpstr>Hinzweise zu Zookeeper</vt:lpstr>
      <vt:lpstr>Kafka Streams</vt:lpstr>
      <vt:lpstr>Kafka Streams</vt:lpstr>
      <vt:lpstr>Kafka Streams</vt:lpstr>
      <vt:lpstr>Beispiel für Topologie</vt:lpstr>
      <vt:lpstr>Größere Topologie</vt:lpstr>
      <vt:lpstr>KTables</vt:lpstr>
      <vt:lpstr>Literatur zu Kafka Streams und ksqlDB</vt:lpstr>
      <vt:lpstr>Streams Example</vt:lpstr>
      <vt:lpstr>Kafka Connect</vt:lpstr>
      <vt:lpstr>GitHub</vt:lpstr>
      <vt:lpstr>Performancetest -Producer</vt:lpstr>
      <vt:lpstr>einige Einstellungsmöglichkeiten</vt:lpstr>
      <vt:lpstr>Performancetest - Consumer</vt:lpstr>
      <vt:lpstr>Ergebnisse Consumertest</vt:lpstr>
      <vt:lpstr>Wie viele Partitionen werden benötigt?</vt:lpstr>
      <vt:lpstr>Wie viele Broker brauche ich?</vt:lpstr>
      <vt:lpstr>Brokeranzahl Beispiel</vt:lpstr>
      <vt:lpstr>War das jetzt representativ?</vt:lpstr>
      <vt:lpstr>Einstellungen Linux</vt:lpstr>
      <vt:lpstr>Anpassung der JVM</vt:lpstr>
      <vt:lpstr>Überwachung von Kafka</vt:lpstr>
      <vt:lpstr>Mögliche Metriken</vt:lpstr>
      <vt:lpstr>Überwachung von Kafka</vt:lpstr>
      <vt:lpstr>Unterreplizierte Partitionen anzeigen</vt:lpstr>
      <vt:lpstr>Welcher Broker macht Probleme?</vt:lpstr>
      <vt:lpstr>Probleme auf Clusterebene: Ungleichmäßige Auslastung</vt:lpstr>
      <vt:lpstr>Probleme auf Clusterebene: Ressourcenerschöpfung</vt:lpstr>
      <vt:lpstr>Probleme auf Hostebene</vt:lpstr>
      <vt:lpstr>Java Monitoring</vt:lpstr>
      <vt:lpstr>OS Monitoring</vt:lpstr>
      <vt:lpstr>Monitoring Tools</vt:lpstr>
      <vt:lpstr>Mirrormaker 2</vt:lpstr>
      <vt:lpstr>Aktiv-Passiv-Cluster</vt:lpstr>
      <vt:lpstr>Aktiv-Aktiv-Cluster</vt:lpstr>
      <vt:lpstr>Hub-and-Spoke</vt:lpstr>
      <vt:lpstr>Komplexe Aggregationsmöglichkeiten</vt:lpstr>
      <vt:lpstr>Monitoring</vt:lpstr>
      <vt:lpstr>Producer Java 11</vt:lpstr>
      <vt:lpstr>send() - fire and forget</vt:lpstr>
      <vt:lpstr>send().get()</vt:lpstr>
      <vt:lpstr>send() mit Callback</vt:lpstr>
      <vt:lpstr>Consumer C# 10</vt:lpstr>
      <vt:lpstr>Commit Offsets</vt:lpstr>
      <vt:lpstr>Folgen von uncommiteten Offsets</vt:lpstr>
      <vt:lpstr>Folgen von zu frühem Commit</vt:lpstr>
      <vt:lpstr>commitSync()</vt:lpstr>
      <vt:lpstr>commitAsync()</vt:lpstr>
      <vt:lpstr>commitAsync() mit Callback</vt:lpstr>
      <vt:lpstr>Committe speziellen Offset</vt:lpstr>
      <vt:lpstr>Partitionen vor Shutdown commiten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</dc:title>
  <dc:subject/>
  <dc:creator>Vikto</dc:creator>
  <cp:keywords/>
  <dc:description/>
  <cp:lastModifiedBy>Viktor Reichert</cp:lastModifiedBy>
  <cp:revision>5</cp:revision>
  <dcterms:created xsi:type="dcterms:W3CDTF">2016-02-10T17:55:04Z</dcterms:created>
  <dcterms:modified xsi:type="dcterms:W3CDTF">2023-09-13T20:26:44Z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0x0101004DB0B40708364F49A41B191F69C234D6</vt:lpwstr>
  </property>
</Properties>
</file>